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69" r:id="rId4"/>
    <p:sldId id="267" r:id="rId5"/>
    <p:sldId id="258" r:id="rId6"/>
    <p:sldId id="268" r:id="rId7"/>
    <p:sldId id="262" r:id="rId8"/>
    <p:sldId id="259" r:id="rId9"/>
    <p:sldId id="260" r:id="rId10"/>
    <p:sldId id="261" r:id="rId11"/>
    <p:sldId id="270" r:id="rId12"/>
    <p:sldId id="263" r:id="rId13"/>
    <p:sldId id="265" r:id="rId14"/>
    <p:sldId id="266" r:id="rId15"/>
    <p:sldId id="272" r:id="rId1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76C6D9-EAA8-452C-BB85-FFE513079D18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8FC922-F68A-43FB-8AAD-676FABB61CC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86746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8FC922-F68A-43FB-8AAD-676FABB61CC4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62827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8FC922-F68A-43FB-8AAD-676FABB61CC4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36306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15F2D-DB09-41E2-BBAB-52A8EADDD7D7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86F12-F95D-437B-A822-E03C109A03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42190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15F2D-DB09-41E2-BBAB-52A8EADDD7D7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86F12-F95D-437B-A822-E03C109A03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055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15F2D-DB09-41E2-BBAB-52A8EADDD7D7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86F12-F95D-437B-A822-E03C109A03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8472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15F2D-DB09-41E2-BBAB-52A8EADDD7D7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86F12-F95D-437B-A822-E03C109A03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20041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15F2D-DB09-41E2-BBAB-52A8EADDD7D7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86F12-F95D-437B-A822-E03C109A03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2114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15F2D-DB09-41E2-BBAB-52A8EADDD7D7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86F12-F95D-437B-A822-E03C109A03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34858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15F2D-DB09-41E2-BBAB-52A8EADDD7D7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86F12-F95D-437B-A822-E03C109A03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8524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15F2D-DB09-41E2-BBAB-52A8EADDD7D7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86F12-F95D-437B-A822-E03C109A03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7370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15F2D-DB09-41E2-BBAB-52A8EADDD7D7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86F12-F95D-437B-A822-E03C109A03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18496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15F2D-DB09-41E2-BBAB-52A8EADDD7D7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86F12-F95D-437B-A822-E03C109A03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57887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15F2D-DB09-41E2-BBAB-52A8EADDD7D7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86F12-F95D-437B-A822-E03C109A03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8921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115F2D-DB09-41E2-BBAB-52A8EADDD7D7}" type="datetimeFigureOut">
              <a:rPr lang="ru-RU" smtClean="0"/>
              <a:t>12.09.2022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D86F12-F95D-437B-A822-E03C109A036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0880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microsoft.com/office/2007/relationships/hdphoto" Target="../media/hdphoto3.wdp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microsoft.com/office/2007/relationships/hdphoto" Target="../media/hdphoto5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7.wdp"/><Relationship Id="rId5" Type="http://schemas.openxmlformats.org/officeDocument/2006/relationships/image" Target="../media/image22.png"/><Relationship Id="rId4" Type="http://schemas.microsoft.com/office/2007/relationships/hdphoto" Target="../media/hdphoto6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s://sites.google.com/view/toguchichronicle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&#1090;&#1094;&#1073;&#1089;.&#1088;&#1092;/" TargetMode="External"/><Relationship Id="rId4" Type="http://schemas.openxmlformats.org/officeDocument/2006/relationships/hyperlink" Target="https://tmcb.ru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5" Type="http://schemas.microsoft.com/office/2007/relationships/hdphoto" Target="../media/hdphoto9.wdp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Relationship Id="rId4" Type="http://schemas.microsoft.com/office/2007/relationships/hdphoto" Target="../media/hdphoto10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7260" y="719202"/>
            <a:ext cx="8053514" cy="384081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2434" y="2859418"/>
            <a:ext cx="649018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b="1" i="1" dirty="0" err="1" smtClean="0">
                <a:effectLst>
                  <a:glow rad="50800">
                    <a:schemeClr val="bg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Тогучинского</a:t>
            </a:r>
            <a:r>
              <a:rPr lang="ru-RU" sz="5000" b="1" i="1" dirty="0" smtClean="0">
                <a:effectLst>
                  <a:glow rad="50800">
                    <a:schemeClr val="bg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</a:t>
            </a:r>
            <a:endParaRPr lang="ru-RU" sz="5000" b="1" i="1" dirty="0">
              <a:effectLst>
                <a:glow rad="50800">
                  <a:schemeClr val="bg1"/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62069" y="171450"/>
            <a:ext cx="504420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bg1"/>
                  </a:glow>
                </a:effectLst>
                <a:cs typeface="Times New Roman" panose="02020603050405020304" pitchFamily="18" charset="0"/>
              </a:rPr>
              <a:t>МБУК </a:t>
            </a:r>
            <a:r>
              <a:rPr lang="ru-RU" sz="3200" b="1" dirty="0" err="1" smtClean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bg1"/>
                  </a:glow>
                </a:effectLst>
                <a:cs typeface="Times New Roman" panose="02020603050405020304" pitchFamily="18" charset="0"/>
              </a:rPr>
              <a:t>Тогучинского</a:t>
            </a:r>
            <a:r>
              <a:rPr lang="ru-RU" sz="3200" b="1" dirty="0" smtClean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bg1"/>
                  </a:glow>
                </a:effectLst>
                <a:cs typeface="Times New Roman" panose="02020603050405020304" pitchFamily="18" charset="0"/>
              </a:rPr>
              <a:t> района</a:t>
            </a:r>
          </a:p>
          <a:p>
            <a:pPr algn="ctr"/>
            <a:r>
              <a:rPr lang="ru-RU" sz="3200" b="1" dirty="0" smtClean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bg1"/>
                  </a:glow>
                </a:effectLst>
                <a:cs typeface="Times New Roman" panose="02020603050405020304" pitchFamily="18" charset="0"/>
              </a:rPr>
              <a:t>«</a:t>
            </a:r>
            <a:r>
              <a:rPr lang="ru-RU" sz="3200" b="1" dirty="0" err="1" smtClean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bg1"/>
                  </a:glow>
                </a:effectLst>
                <a:cs typeface="Times New Roman" panose="02020603050405020304" pitchFamily="18" charset="0"/>
              </a:rPr>
              <a:t>Тогучинская</a:t>
            </a:r>
            <a:r>
              <a:rPr lang="ru-RU" sz="3200" b="1" dirty="0" smtClean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bg1"/>
                  </a:glow>
                </a:effectLst>
                <a:cs typeface="Times New Roman" panose="02020603050405020304" pitchFamily="18" charset="0"/>
              </a:rPr>
              <a:t> ЦБС»</a:t>
            </a:r>
            <a:endParaRPr lang="ru-RU" sz="3200" b="1" dirty="0">
              <a:solidFill>
                <a:schemeClr val="accent5">
                  <a:lumMod val="75000"/>
                </a:schemeClr>
              </a:solidFill>
              <a:effectLst>
                <a:glow rad="63500">
                  <a:schemeClr val="bg1"/>
                </a:glow>
              </a:effectLst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6238875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bg1"/>
                  </a:glow>
                </a:effectLst>
                <a:cs typeface="Times New Roman" panose="02020603050405020304" pitchFamily="18" charset="0"/>
              </a:rPr>
              <a:t>Тогучин, 2022 г.</a:t>
            </a:r>
            <a:endParaRPr lang="ru-RU" sz="2400" b="1" dirty="0">
              <a:solidFill>
                <a:schemeClr val="accent5">
                  <a:lumMod val="75000"/>
                </a:schemeClr>
              </a:solidFill>
              <a:effectLst>
                <a:glow rad="63500">
                  <a:schemeClr val="bg1"/>
                </a:glow>
              </a:effectLst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8347" y="1688741"/>
            <a:ext cx="4758146" cy="443141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494657" y="4219926"/>
            <a:ext cx="25474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effectLst>
                  <a:glow rad="63500">
                    <a:schemeClr val="bg1"/>
                  </a:glow>
                </a:effectLst>
                <a:cs typeface="Times New Roman" panose="02020603050405020304" pitchFamily="18" charset="0"/>
              </a:rPr>
              <a:t>База данных</a:t>
            </a:r>
            <a:endParaRPr lang="ru-RU" sz="3200" b="1" dirty="0">
              <a:effectLst>
                <a:glow rad="63500">
                  <a:schemeClr val="bg1"/>
                </a:glow>
              </a:effectLst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626309" y="1566757"/>
            <a:ext cx="453912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600" b="1" i="1" dirty="0">
                <a:effectLst>
                  <a:glow rad="76200">
                    <a:schemeClr val="bg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населенных пунктов </a:t>
            </a:r>
          </a:p>
        </p:txBody>
      </p:sp>
    </p:spTree>
    <p:extLst>
      <p:ext uri="{BB962C8B-B14F-4D97-AF65-F5344CB8AC3E}">
        <p14:creationId xmlns:p14="http://schemas.microsoft.com/office/powerpoint/2010/main" val="2949647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25691" y="334107"/>
            <a:ext cx="49305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effectLst>
                  <a:glow rad="50800">
                    <a:schemeClr val="bg1"/>
                  </a:glow>
                </a:effectLst>
                <a:cs typeface="Times New Roman" panose="02020603050405020304" pitchFamily="18" charset="0"/>
              </a:rPr>
              <a:t>Основная идея проекта</a:t>
            </a:r>
            <a:endParaRPr lang="ru-RU" sz="3600" b="1" dirty="0">
              <a:solidFill>
                <a:srgbClr val="FF0000"/>
              </a:solidFill>
              <a:effectLst>
                <a:glow rad="50800">
                  <a:schemeClr val="bg1"/>
                </a:glow>
              </a:effectLst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19020" y="1520653"/>
            <a:ext cx="1090625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  <a:cs typeface="Times New Roman" panose="02020603050405020304" pitchFamily="18" charset="0"/>
              </a:rPr>
              <a:t>База данных «Летопись населенных пунктов </a:t>
            </a:r>
            <a:r>
              <a:rPr lang="ru-RU" sz="2400" b="1" dirty="0" err="1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  <a:cs typeface="Times New Roman" panose="02020603050405020304" pitchFamily="18" charset="0"/>
              </a:rPr>
              <a:t>Тогучинского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  <a:cs typeface="Times New Roman" panose="02020603050405020304" pitchFamily="18" charset="0"/>
              </a:rPr>
              <a:t> района» 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  <a:cs typeface="Times New Roman" panose="02020603050405020304" pitchFamily="18" charset="0"/>
              </a:rPr>
              <a:t>- это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  <a:cs typeface="Times New Roman" panose="02020603050405020304" pitchFamily="18" charset="0"/>
              </a:rPr>
              <a:t>комплексный проект, направленный на 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  <a:cs typeface="Times New Roman" panose="02020603050405020304" pitchFamily="18" charset="0"/>
              </a:rPr>
              <a:t>исследование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  <a:cs typeface="Times New Roman" panose="02020603050405020304" pitchFamily="18" charset="0"/>
              </a:rPr>
              <a:t>истории </a:t>
            </a:r>
            <a:r>
              <a:rPr lang="ru-RU" sz="2400" b="1" dirty="0" err="1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  <a:cs typeface="Times New Roman" panose="02020603050405020304" pitchFamily="18" charset="0"/>
              </a:rPr>
              <a:t>Тогучинского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  <a:cs typeface="Times New Roman" panose="02020603050405020304" pitchFamily="18" charset="0"/>
              </a:rPr>
              <a:t> района через истории 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  <a:cs typeface="Times New Roman" panose="02020603050405020304" pitchFamily="18" charset="0"/>
              </a:rPr>
              <a:t>отдельных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  <a:cs typeface="Times New Roman" panose="02020603050405020304" pitchFamily="18" charset="0"/>
              </a:rPr>
              <a:t>поселений. Представляет собой интерактивный 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  <a:cs typeface="Times New Roman" panose="02020603050405020304" pitchFamily="18" charset="0"/>
              </a:rPr>
              <a:t>краеведческий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  <a:cs typeface="Times New Roman" panose="02020603050405020304" pitchFamily="18" charset="0"/>
              </a:rPr>
              <a:t>информационный ресурс, содержащий 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  <a:cs typeface="Times New Roman" panose="02020603050405020304" pitchFamily="18" charset="0"/>
              </a:rPr>
              <a:t>сведения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  <a:cs typeface="Times New Roman" panose="02020603050405020304" pitchFamily="18" charset="0"/>
              </a:rPr>
              <a:t>по истории поселений района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502" y="3803540"/>
            <a:ext cx="4916773" cy="2554503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4150" y="3803540"/>
            <a:ext cx="4939568" cy="2554503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80857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26967" y="1524993"/>
            <a:ext cx="743118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  <a:cs typeface="Times New Roman" panose="02020603050405020304" pitchFamily="18" charset="0"/>
              </a:rPr>
              <a:t>Создана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  <a:cs typeface="Times New Roman" panose="02020603050405020304" pitchFamily="18" charset="0"/>
              </a:rPr>
              <a:t>совместно 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  <a:cs typeface="Times New Roman" panose="02020603050405020304" pitchFamily="18" charset="0"/>
              </a:rPr>
              <a:t>с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  <a:cs typeface="Times New Roman" panose="02020603050405020304" pitchFamily="18" charset="0"/>
              </a:rPr>
              <a:t>социальными партнерами: работниками культуры, 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  <a:cs typeface="Times New Roman" panose="02020603050405020304" pitchFamily="18" charset="0"/>
              </a:rPr>
              <a:t>образования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  <a:cs typeface="Times New Roman" panose="02020603050405020304" pitchFamily="18" charset="0"/>
              </a:rPr>
              <a:t>, муниципальными и архивной службой, а также 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  <a:cs typeface="Times New Roman" panose="02020603050405020304" pitchFamily="18" charset="0"/>
              </a:rPr>
              <a:t>жителями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  <a:cs typeface="Times New Roman" panose="02020603050405020304" pitchFamily="18" charset="0"/>
              </a:rPr>
              <a:t>района, изучающими его историю, 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  <a:cs typeface="Times New Roman" panose="02020603050405020304" pitchFamily="18" charset="0"/>
              </a:rPr>
              <a:t>владеющими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  <a:cs typeface="Times New Roman" panose="02020603050405020304" pitchFamily="18" charset="0"/>
              </a:rPr>
              <a:t>достоверными данными о населенном пункте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9650" y="1282527"/>
            <a:ext cx="2710660" cy="4818951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3692002"/>
            <a:ext cx="4787561" cy="2693003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3325691" y="334107"/>
            <a:ext cx="49305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effectLst>
                  <a:glow rad="50800">
                    <a:schemeClr val="bg1"/>
                  </a:glow>
                </a:effectLst>
                <a:cs typeface="Times New Roman" panose="02020603050405020304" pitchFamily="18" charset="0"/>
              </a:rPr>
              <a:t>Основная идея проекта</a:t>
            </a:r>
            <a:endParaRPr lang="ru-RU" sz="3600" b="1" dirty="0">
              <a:solidFill>
                <a:srgbClr val="FF0000"/>
              </a:solidFill>
              <a:effectLst>
                <a:glow rad="50800">
                  <a:schemeClr val="bg1"/>
                </a:glow>
              </a:effectLst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1271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981699" y="1448113"/>
            <a:ext cx="539115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На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страницах ресурса содержится биографическая, 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фактографическая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и библиографическая информация, 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отражающая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прошлое и настоящее данного населенного 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пункта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, основные этапы развития 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и жизнедеятельности от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его 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создания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до 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сегодняшних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дней, интересные факты 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истории,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сведения о 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памятниках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, музеях, 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образовательных заведениях, </a:t>
            </a:r>
            <a:b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</a:b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производстве, быте, известных и знаменитых жителях.</a:t>
            </a:r>
            <a:endParaRPr lang="ru-RU" sz="2400" b="1" dirty="0">
              <a:solidFill>
                <a:schemeClr val="accent5">
                  <a:lumMod val="75000"/>
                </a:schemeClr>
              </a:solidFill>
              <a:effectLst>
                <a:glow rad="50800">
                  <a:schemeClr val="bg1"/>
                </a:glo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2" r="2428"/>
          <a:stretch/>
        </p:blipFill>
        <p:spPr>
          <a:xfrm>
            <a:off x="762000" y="4104601"/>
            <a:ext cx="4581525" cy="2381232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498231"/>
            <a:ext cx="4581525" cy="2371288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3325691" y="334107"/>
            <a:ext cx="49305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effectLst>
                  <a:glow rad="50800">
                    <a:schemeClr val="bg1"/>
                  </a:glow>
                </a:effectLst>
                <a:cs typeface="Times New Roman" panose="02020603050405020304" pitchFamily="18" charset="0"/>
              </a:rPr>
              <a:t>Основная идея проекта</a:t>
            </a:r>
            <a:endParaRPr lang="ru-RU" sz="3600" b="1" dirty="0">
              <a:solidFill>
                <a:srgbClr val="FF0000"/>
              </a:solidFill>
              <a:effectLst>
                <a:glow rad="50800">
                  <a:schemeClr val="bg1"/>
                </a:glow>
              </a:effectLst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929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40849" y="331177"/>
            <a:ext cx="28945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effectLst>
                  <a:glow rad="50800">
                    <a:schemeClr val="bg1"/>
                  </a:glow>
                </a:effectLst>
                <a:cs typeface="Times New Roman" panose="02020603050405020304" pitchFamily="18" charset="0"/>
              </a:rPr>
              <a:t>Цель проекта</a:t>
            </a:r>
            <a:endParaRPr lang="ru-RU" sz="3600" b="1" dirty="0">
              <a:solidFill>
                <a:srgbClr val="FF0000"/>
              </a:solidFill>
              <a:effectLst>
                <a:glow rad="50800">
                  <a:schemeClr val="bg1"/>
                </a:glow>
              </a:effectLst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34243" y="1628862"/>
            <a:ext cx="702936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Создание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условий для формирования гражданской позиции и патриотических чувств населения </a:t>
            </a:r>
            <a:r>
              <a:rPr lang="ru-RU" sz="2400" b="1" dirty="0" err="1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Тогучинского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 района, сохранения памяти изучения исторического и культурного развития </a:t>
            </a:r>
            <a:r>
              <a:rPr lang="ru-RU" sz="2400" b="1" dirty="0" err="1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Тогучинского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 района, накопления и сохранения сведений о наших селах, изучения родословной населенных пунктов и улучшения краеведческой работы в библиотеках на основе эффективной системы использования информационных и коммуникационных 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технологий.</a:t>
            </a:r>
            <a:endParaRPr lang="ru-RU" sz="2400" b="1" dirty="0">
              <a:solidFill>
                <a:schemeClr val="accent5">
                  <a:lumMod val="75000"/>
                </a:schemeClr>
              </a:solidFill>
              <a:effectLst>
                <a:glow rad="50800">
                  <a:schemeClr val="bg1"/>
                </a:glo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4285" y="1466937"/>
            <a:ext cx="3459040" cy="4612052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131727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93199" y="331177"/>
            <a:ext cx="33297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effectLst>
                  <a:glow rad="50800">
                    <a:schemeClr val="bg1"/>
                  </a:glow>
                </a:effectLst>
                <a:cs typeface="Times New Roman" panose="02020603050405020304" pitchFamily="18" charset="0"/>
              </a:rPr>
              <a:t>Задачи проекта</a:t>
            </a:r>
            <a:endParaRPr lang="ru-RU" sz="3600" b="1" dirty="0">
              <a:solidFill>
                <a:srgbClr val="FF0000"/>
              </a:solidFill>
              <a:effectLst>
                <a:glow rad="50800">
                  <a:schemeClr val="bg1"/>
                </a:glow>
              </a:effectLst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7352" y="1561454"/>
            <a:ext cx="1054628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-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П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ривлечение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внимания детей и подростков к истории малой родины, формирование чувства уважения к землякам, к истории своей страны;</a:t>
            </a:r>
          </a:p>
          <a:p>
            <a:pPr>
              <a:spcBef>
                <a:spcPts val="600"/>
              </a:spcBef>
            </a:pP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- 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Вовлечение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в исследовательскую деятельность актива библиотеки, местное сообщество по изучению исторического пути поселений </a:t>
            </a:r>
            <a:r>
              <a:rPr lang="ru-RU" sz="2400" b="1" dirty="0" err="1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Тогучинского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 района о селе из книг, сборников, журналов, газет, бесед 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со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старожилами и различных информационных материалов.</a:t>
            </a:r>
          </a:p>
          <a:p>
            <a:pPr>
              <a:spcBef>
                <a:spcPts val="600"/>
              </a:spcBef>
            </a:pP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- Создать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условия для стимулирования творческой, познавательной и исследовательской деятельности библиотекарей;</a:t>
            </a:r>
          </a:p>
          <a:p>
            <a:pPr>
              <a:spcBef>
                <a:spcPts val="600"/>
              </a:spcBef>
            </a:pP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- Сбор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, систематизация и сохранение информации о родном крае в электронном формате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;</a:t>
            </a:r>
          </a:p>
          <a:p>
            <a:pPr>
              <a:spcBef>
                <a:spcPts val="600"/>
              </a:spcBef>
            </a:pP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- Создать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банк, который можно использовать для проведения различных мероприятий и уроков истории по теме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.</a:t>
            </a:r>
            <a:endParaRPr lang="ru-RU" sz="2400" b="1" dirty="0">
              <a:solidFill>
                <a:schemeClr val="accent5">
                  <a:lumMod val="75000"/>
                </a:schemeClr>
              </a:solidFill>
              <a:effectLst>
                <a:glow rad="50800">
                  <a:schemeClr val="bg1"/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30091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33446" y="336305"/>
            <a:ext cx="40798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effectLst>
                  <a:glow rad="50800">
                    <a:schemeClr val="bg1"/>
                  </a:glow>
                </a:effectLst>
                <a:cs typeface="Times New Roman" panose="02020603050405020304" pitchFamily="18" charset="0"/>
              </a:rPr>
              <a:t>Целевая аудитория</a:t>
            </a:r>
            <a:endParaRPr lang="ru-RU" sz="3600" b="1" dirty="0">
              <a:solidFill>
                <a:srgbClr val="FF0000"/>
              </a:solidFill>
              <a:effectLst>
                <a:glow rad="50800">
                  <a:schemeClr val="bg1"/>
                </a:glow>
              </a:effectLst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229225" y="1478688"/>
            <a:ext cx="616267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  <a:cs typeface="Times New Roman" panose="02020603050405020304" pitchFamily="18" charset="0"/>
              </a:rPr>
              <a:t>Учащиеся, краеведы, 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  <a:cs typeface="Times New Roman" panose="02020603050405020304" pitchFamily="18" charset="0"/>
              </a:rPr>
              <a:t>муниципальные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  <a:cs typeface="Times New Roman" panose="02020603050405020304" pitchFamily="18" charset="0"/>
              </a:rPr>
              <a:t>службы, 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  <a:cs typeface="Times New Roman" panose="02020603050405020304" pitchFamily="18" charset="0"/>
              </a:rPr>
              <a:t>работники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  <a:cs typeface="Times New Roman" panose="02020603050405020304" pitchFamily="18" charset="0"/>
              </a:rPr>
              <a:t>культуры, жители </a:t>
            </a:r>
            <a:r>
              <a:rPr lang="ru-RU" sz="2400" b="1" dirty="0" err="1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  <a:cs typeface="Times New Roman" panose="02020603050405020304" pitchFamily="18" charset="0"/>
              </a:rPr>
              <a:t>Тогучинского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  <a:cs typeface="Times New Roman" panose="02020603050405020304" pitchFamily="18" charset="0"/>
              </a:rPr>
              <a:t> района, которые 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  <a:cs typeface="Times New Roman" panose="02020603050405020304" pitchFamily="18" charset="0"/>
              </a:rPr>
              <a:t>интересуются историей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9952"/>
          <a:stretch/>
        </p:blipFill>
        <p:spPr>
          <a:xfrm>
            <a:off x="580132" y="1619250"/>
            <a:ext cx="4244210" cy="2543175"/>
          </a:xfrm>
          <a:prstGeom prst="rect">
            <a:avLst/>
          </a:prstGeom>
          <a:ln w="38100">
            <a:solidFill>
              <a:schemeClr val="bg1"/>
            </a:solidFill>
          </a:ln>
          <a:effectLst/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688" y="3775093"/>
            <a:ext cx="4617308" cy="2593629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614" y="3116510"/>
            <a:ext cx="4017536" cy="2678357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429508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00351" y="332642"/>
            <a:ext cx="58113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effectLst>
                  <a:glow rad="50800">
                    <a:schemeClr val="bg1"/>
                  </a:glow>
                </a:effectLst>
                <a:cs typeface="Times New Roman" panose="02020603050405020304" pitchFamily="18" charset="0"/>
              </a:rPr>
              <a:t>Выбор формата и актуальность</a:t>
            </a:r>
            <a:endParaRPr lang="ru-RU" sz="3200" b="1" dirty="0">
              <a:solidFill>
                <a:srgbClr val="FF0000"/>
              </a:solidFill>
              <a:effectLst>
                <a:glow rad="50800">
                  <a:schemeClr val="bg1"/>
                </a:glow>
              </a:effectLst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248275" y="1223648"/>
            <a:ext cx="644842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Электронный формат базы данных предоставляет доступ к информации в любое время 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суток, удобен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в сборе, систематизации и сохранении данных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,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позволяет использовать сохраненную информацию для проведения различных мероприятий и уроков истории по теме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.</a:t>
            </a:r>
            <a:endParaRPr lang="ru-RU" sz="2400" b="1" dirty="0">
              <a:solidFill>
                <a:schemeClr val="accent5">
                  <a:lumMod val="75000"/>
                </a:schemeClr>
              </a:solidFill>
              <a:effectLst>
                <a:glow rad="50800">
                  <a:schemeClr val="bg1"/>
                </a:glo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219949" y="4048291"/>
            <a:ext cx="4972051" cy="18004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База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данных имеет три раздела: </a:t>
            </a:r>
            <a:endParaRPr lang="ru-RU" sz="2400" b="1" dirty="0" smtClean="0">
              <a:solidFill>
                <a:schemeClr val="accent5">
                  <a:lumMod val="75000"/>
                </a:schemeClr>
              </a:solidFill>
              <a:effectLst>
                <a:glow rad="50800">
                  <a:schemeClr val="bg1"/>
                </a:glow>
              </a:effectLst>
            </a:endParaRPr>
          </a:p>
          <a:p>
            <a:pPr marL="342900" indent="-342900">
              <a:spcBef>
                <a:spcPts val="600"/>
              </a:spcBef>
              <a:buFontTx/>
              <a:buChar char="-"/>
            </a:pP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Главная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страница; </a:t>
            </a:r>
            <a:endParaRPr lang="ru-RU" sz="2400" b="1" dirty="0" smtClean="0">
              <a:solidFill>
                <a:schemeClr val="accent5">
                  <a:lumMod val="75000"/>
                </a:schemeClr>
              </a:solidFill>
              <a:effectLst>
                <a:glow rad="50800">
                  <a:schemeClr val="bg1"/>
                </a:glow>
              </a:effectLst>
            </a:endParaRPr>
          </a:p>
          <a:p>
            <a:pPr marL="342900" indent="-342900">
              <a:spcBef>
                <a:spcPts val="600"/>
              </a:spcBef>
              <a:buFontTx/>
              <a:buChar char="-"/>
            </a:pP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Карта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; </a:t>
            </a:r>
            <a:endParaRPr lang="ru-RU" sz="2400" b="1" dirty="0" smtClean="0">
              <a:solidFill>
                <a:schemeClr val="accent5">
                  <a:lumMod val="75000"/>
                </a:schemeClr>
              </a:solidFill>
              <a:effectLst>
                <a:glow rad="50800">
                  <a:schemeClr val="bg1"/>
                </a:glow>
              </a:effectLst>
            </a:endParaRPr>
          </a:p>
          <a:p>
            <a:pPr marL="342900" indent="-342900">
              <a:spcBef>
                <a:spcPts val="600"/>
              </a:spcBef>
              <a:buFontTx/>
              <a:buChar char="-"/>
            </a:pP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Алфавитный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указатель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75" y="1407393"/>
            <a:ext cx="4086225" cy="2124579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104" y="3102023"/>
            <a:ext cx="4086225" cy="2088539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7025" y="4372230"/>
            <a:ext cx="4086225" cy="2119340"/>
          </a:xfrm>
          <a:prstGeom prst="rect">
            <a:avLst/>
          </a:prstGeom>
          <a:ln w="28575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605601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09672" y="339970"/>
            <a:ext cx="36204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effectLst>
                  <a:glow rad="50800">
                    <a:schemeClr val="bg1"/>
                  </a:glow>
                </a:effectLst>
                <a:cs typeface="Times New Roman" panose="02020603050405020304" pitchFamily="18" charset="0"/>
              </a:rPr>
              <a:t>Критерии отбора</a:t>
            </a:r>
            <a:endParaRPr lang="ru-RU" sz="3600" b="1" dirty="0">
              <a:solidFill>
                <a:srgbClr val="FF0000"/>
              </a:solidFill>
              <a:effectLst>
                <a:glow rad="50800">
                  <a:schemeClr val="bg1"/>
                </a:glow>
              </a:effectLst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975" y="1734614"/>
            <a:ext cx="2240771" cy="3983592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9898" y="4020997"/>
            <a:ext cx="4219527" cy="2373484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1" t="7778" r="3234" b="6111"/>
          <a:stretch/>
        </p:blipFill>
        <p:spPr>
          <a:xfrm>
            <a:off x="2495549" y="2715479"/>
            <a:ext cx="2667000" cy="3679002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5505450" y="1407878"/>
            <a:ext cx="589597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Собранная информация достоверно подтверждена архивной службой района, архивной службой 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муниципальных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поселений, все 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исторические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очерки имеют 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автора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. 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Не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берется информация 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из открытых источников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17974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37795" y="237393"/>
            <a:ext cx="527221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glow rad="50800">
                    <a:schemeClr val="bg1"/>
                  </a:glow>
                </a:effectLst>
                <a:cs typeface="Times New Roman" panose="02020603050405020304" pitchFamily="18" charset="0"/>
              </a:rPr>
              <a:t>Приемы, технологии,</a:t>
            </a:r>
          </a:p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glow rad="50800">
                    <a:schemeClr val="bg1"/>
                  </a:glow>
                </a:effectLst>
                <a:cs typeface="Times New Roman" panose="02020603050405020304" pitchFamily="18" charset="0"/>
              </a:rPr>
              <a:t>профессиональные находки</a:t>
            </a:r>
            <a:endParaRPr lang="ru-RU" sz="3200" b="1" dirty="0">
              <a:solidFill>
                <a:srgbClr val="FF0000"/>
              </a:solidFill>
              <a:effectLst>
                <a:glow rad="50800">
                  <a:schemeClr val="bg1"/>
                </a:glow>
              </a:effectLst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0880" y="4338357"/>
            <a:ext cx="110100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bg1"/>
                  </a:glow>
                </a:effectLst>
              </a:rPr>
              <a:t>При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bg1"/>
                  </a:glow>
                </a:effectLst>
              </a:rPr>
              <a:t>сборе информации применялись такие приемы, как: опрос жителей, запрос в архив </a:t>
            </a:r>
            <a:r>
              <a:rPr lang="ru-RU" sz="2400" b="1" dirty="0" err="1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bg1"/>
                  </a:glow>
                </a:effectLst>
              </a:rPr>
              <a:t>Тогучинского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bg1"/>
                  </a:glow>
                </a:effectLst>
              </a:rPr>
              <a:t> района, изучение архивных альбомов, интервью и записей воспоминаний старожилов каждого населенного пункта. Применена оцифровка фото, архивных материалов и литературно-художественная обработка.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4505" y="1795884"/>
            <a:ext cx="2901462" cy="2176096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404" y="1795884"/>
            <a:ext cx="3264144" cy="2176096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5219" y="1795884"/>
            <a:ext cx="3868615" cy="2176096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483320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14726" y="331178"/>
            <a:ext cx="46754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effectLst>
                  <a:glow rad="50800">
                    <a:schemeClr val="bg1"/>
                  </a:glow>
                </a:effectLst>
                <a:cs typeface="Times New Roman" panose="02020603050405020304" pitchFamily="18" charset="0"/>
              </a:rPr>
              <a:t>Ресурсы и программы</a:t>
            </a:r>
            <a:endParaRPr lang="ru-RU" sz="3600" b="1" dirty="0">
              <a:solidFill>
                <a:srgbClr val="FF0000"/>
              </a:solidFill>
              <a:effectLst>
                <a:glow rad="50800">
                  <a:schemeClr val="bg1"/>
                </a:glow>
              </a:effectLst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40777" y="1724845"/>
            <a:ext cx="7981188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Электронная версия базы данных оформляется на платформе </a:t>
            </a:r>
            <a:r>
              <a:rPr lang="en-US" sz="2400" b="1" dirty="0" smtClean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Google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: </a:t>
            </a:r>
            <a:r>
              <a:rPr lang="en-US" sz="2400" b="1" u="sng" dirty="0" smtClean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  <a:hlinkClick r:id="rId2"/>
              </a:rPr>
              <a:t>https</a:t>
            </a:r>
            <a:r>
              <a:rPr lang="ru-RU" sz="2400" b="1" u="sng" dirty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  <a:hlinkClick r:id="rId2"/>
              </a:rPr>
              <a:t>://</a:t>
            </a:r>
            <a:r>
              <a:rPr lang="en-US" sz="2400" b="1" u="sng" dirty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  <a:hlinkClick r:id="rId2"/>
              </a:rPr>
              <a:t>sites</a:t>
            </a:r>
            <a:r>
              <a:rPr lang="ru-RU" sz="2400" b="1" u="sng" dirty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  <a:hlinkClick r:id="rId2"/>
              </a:rPr>
              <a:t>.</a:t>
            </a:r>
            <a:r>
              <a:rPr lang="en-US" sz="2400" b="1" u="sng" dirty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  <a:hlinkClick r:id="rId2"/>
              </a:rPr>
              <a:t>google</a:t>
            </a:r>
            <a:r>
              <a:rPr lang="ru-RU" sz="2400" b="1" u="sng" dirty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  <a:hlinkClick r:id="rId2"/>
              </a:rPr>
              <a:t>.</a:t>
            </a:r>
            <a:r>
              <a:rPr lang="en-US" sz="2400" b="1" u="sng" dirty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  <a:hlinkClick r:id="rId2"/>
              </a:rPr>
              <a:t>com</a:t>
            </a:r>
            <a:r>
              <a:rPr lang="ru-RU" sz="2400" b="1" u="sng" dirty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  <a:hlinkClick r:id="rId2"/>
              </a:rPr>
              <a:t>/</a:t>
            </a:r>
            <a:r>
              <a:rPr lang="en-US" sz="2400" b="1" u="sng" dirty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  <a:hlinkClick r:id="rId2"/>
              </a:rPr>
              <a:t>view</a:t>
            </a:r>
            <a:r>
              <a:rPr lang="ru-RU" sz="2400" b="1" u="sng" dirty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  <a:hlinkClick r:id="rId2"/>
              </a:rPr>
              <a:t>/</a:t>
            </a:r>
            <a:r>
              <a:rPr lang="en-US" sz="2400" b="1" u="sng" dirty="0" err="1" smtClean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  <a:hlinkClick r:id="rId2"/>
              </a:rPr>
              <a:t>toguchichronicle</a:t>
            </a:r>
            <a:endParaRPr lang="ru-RU" sz="2400" b="1" u="sng" dirty="0" smtClean="0">
              <a:solidFill>
                <a:schemeClr val="accent5">
                  <a:lumMod val="75000"/>
                </a:schemeClr>
              </a:solidFill>
              <a:effectLst>
                <a:glow rad="50800">
                  <a:schemeClr val="bg1"/>
                </a:glow>
              </a:effectLst>
            </a:endParaRPr>
          </a:p>
          <a:p>
            <a:pPr>
              <a:spcBef>
                <a:spcPts val="600"/>
              </a:spcBef>
            </a:pP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Использовались такие компьютерные программы как: </a:t>
            </a:r>
            <a:r>
              <a:rPr lang="en-US" sz="2400" b="1" dirty="0" smtClean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Microsoft Office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, </a:t>
            </a:r>
            <a:r>
              <a:rPr lang="en-US" sz="2400" b="1" dirty="0" smtClean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Adobe Photoshop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, 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ABBYY </a:t>
            </a:r>
            <a:r>
              <a:rPr lang="en-US" sz="2400" b="1" dirty="0" err="1" smtClean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FineReader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 и др.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5888" y="1567961"/>
            <a:ext cx="2080846" cy="208084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104" y="4188069"/>
            <a:ext cx="2080846" cy="208084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8473" y="4188069"/>
            <a:ext cx="2080846" cy="208084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5553" y="4188069"/>
            <a:ext cx="2080846" cy="208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982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22298" y="335574"/>
            <a:ext cx="23102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>
                <a:solidFill>
                  <a:srgbClr val="FF0000"/>
                </a:solidFill>
                <a:effectLst>
                  <a:glow rad="50800">
                    <a:schemeClr val="bg1"/>
                  </a:glow>
                </a:effectLst>
                <a:cs typeface="Times New Roman" panose="02020603050405020304" pitchFamily="18" charset="0"/>
              </a:rPr>
              <a:t>П</a:t>
            </a:r>
            <a:r>
              <a:rPr lang="ru-RU" sz="3600" b="1" dirty="0" smtClean="0">
                <a:solidFill>
                  <a:srgbClr val="FF0000"/>
                </a:solidFill>
                <a:effectLst>
                  <a:glow rad="50800">
                    <a:schemeClr val="bg1"/>
                  </a:glow>
                </a:effectLst>
                <a:cs typeface="Times New Roman" panose="02020603050405020304" pitchFamily="18" charset="0"/>
              </a:rPr>
              <a:t>лощадки</a:t>
            </a:r>
            <a:endParaRPr lang="ru-RU" sz="3200" b="1" dirty="0">
              <a:solidFill>
                <a:srgbClr val="FF0000"/>
              </a:solidFill>
              <a:effectLst>
                <a:glow rad="50800">
                  <a:schemeClr val="bg1"/>
                </a:glow>
              </a:effectLst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27873" y="1392014"/>
            <a:ext cx="89362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Ссылка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на базу данных расположена на 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сайтах </a:t>
            </a:r>
            <a:r>
              <a:rPr lang="ru-RU" sz="2400" b="1" dirty="0" err="1" smtClean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Тогучинской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 ЦБС:</a:t>
            </a:r>
            <a:endParaRPr lang="ru-RU" sz="2400" b="1" dirty="0">
              <a:solidFill>
                <a:schemeClr val="accent5">
                  <a:lumMod val="75000"/>
                </a:schemeClr>
              </a:solidFill>
              <a:effectLst>
                <a:glow rad="50800">
                  <a:schemeClr val="bg1"/>
                </a:glow>
              </a:effectLst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54" r="9609"/>
          <a:stretch/>
        </p:blipFill>
        <p:spPr>
          <a:xfrm>
            <a:off x="808891" y="2072824"/>
            <a:ext cx="4826943" cy="3079151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68" r="9127"/>
          <a:stretch/>
        </p:blipFill>
        <p:spPr>
          <a:xfrm>
            <a:off x="6488722" y="2072824"/>
            <a:ext cx="4816145" cy="3079151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158262" y="5282535"/>
            <a:ext cx="61253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Сайт </a:t>
            </a:r>
            <a:b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</a:b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«</a:t>
            </a:r>
            <a:r>
              <a:rPr lang="ru-RU" sz="2400" b="1" dirty="0" err="1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Тогучинская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 центральная библиотека </a:t>
            </a:r>
            <a:br>
              <a:rPr lang="ru-RU" sz="2400" b="1" dirty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</a:b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им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. М. Я. </a:t>
            </a:r>
            <a:r>
              <a:rPr lang="ru-RU" sz="2400" b="1" dirty="0" err="1" smtClean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Черненка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»: </a:t>
            </a:r>
            <a:r>
              <a:rPr lang="en-US" sz="2400" b="1" u="sng" dirty="0" smtClean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  <a:hlinkClick r:id="rId4"/>
              </a:rPr>
              <a:t>https</a:t>
            </a:r>
            <a:r>
              <a:rPr lang="ru-RU" sz="2400" b="1" u="sng" dirty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  <a:hlinkClick r:id="rId4"/>
              </a:rPr>
              <a:t>://</a:t>
            </a:r>
            <a:r>
              <a:rPr lang="en-US" sz="2400" b="1" u="sng" dirty="0" err="1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  <a:hlinkClick r:id="rId4"/>
              </a:rPr>
              <a:t>tmcb</a:t>
            </a:r>
            <a:r>
              <a:rPr lang="ru-RU" sz="2400" b="1" u="sng" dirty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  <a:hlinkClick r:id="rId4"/>
              </a:rPr>
              <a:t>.</a:t>
            </a:r>
            <a:r>
              <a:rPr lang="en-US" sz="2400" b="1" u="sng" dirty="0" err="1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  <a:hlinkClick r:id="rId4"/>
              </a:rPr>
              <a:t>ru</a:t>
            </a:r>
            <a:r>
              <a:rPr lang="ru-RU" sz="2400" b="1" u="sng" dirty="0" smtClean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  <a:hlinkClick r:id="rId4"/>
              </a:rPr>
              <a:t>/</a:t>
            </a:r>
            <a:endParaRPr lang="ru-RU" sz="2400" b="1" dirty="0">
              <a:solidFill>
                <a:schemeClr val="accent5">
                  <a:lumMod val="75000"/>
                </a:schemeClr>
              </a:solidFill>
              <a:effectLst>
                <a:glow rad="50800">
                  <a:schemeClr val="bg1"/>
                </a:glo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233743" y="5282535"/>
            <a:ext cx="52812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Сайт </a:t>
            </a:r>
            <a:b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</a:b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«Библиотеки </a:t>
            </a:r>
            <a:r>
              <a:rPr lang="ru-RU" sz="2400" b="1" dirty="0" err="1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Тогучинского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 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района»:</a:t>
            </a:r>
            <a:b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</a:b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</a:rPr>
              <a:t> </a:t>
            </a:r>
            <a:r>
              <a:rPr lang="en-US" sz="2400" b="1" u="sng" dirty="0" smtClean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  <a:hlinkClick r:id="rId5"/>
              </a:rPr>
              <a:t>https</a:t>
            </a:r>
            <a:r>
              <a:rPr lang="ru-RU" sz="2400" b="1" u="sng" dirty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  <a:hlinkClick r:id="rId5"/>
              </a:rPr>
              <a:t>://</a:t>
            </a:r>
            <a:r>
              <a:rPr lang="en-US" sz="2400" b="1" u="sng" dirty="0" err="1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  <a:hlinkClick r:id="rId5"/>
              </a:rPr>
              <a:t>xn</a:t>
            </a:r>
            <a:r>
              <a:rPr lang="ru-RU" sz="2400" b="1" u="sng" dirty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  <a:hlinkClick r:id="rId5"/>
              </a:rPr>
              <a:t>--90</a:t>
            </a:r>
            <a:r>
              <a:rPr lang="en-US" sz="2400" b="1" u="sng" dirty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  <a:hlinkClick r:id="rId5"/>
              </a:rPr>
              <a:t>a</a:t>
            </a:r>
            <a:r>
              <a:rPr lang="ru-RU" sz="2400" b="1" u="sng" dirty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  <a:hlinkClick r:id="rId5"/>
              </a:rPr>
              <a:t>6</a:t>
            </a:r>
            <a:r>
              <a:rPr lang="en-US" sz="2400" b="1" u="sng" dirty="0" err="1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  <a:hlinkClick r:id="rId5"/>
              </a:rPr>
              <a:t>abq</a:t>
            </a:r>
            <a:r>
              <a:rPr lang="ru-RU" sz="2400" b="1" u="sng" dirty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  <a:hlinkClick r:id="rId5"/>
              </a:rPr>
              <a:t>.</a:t>
            </a:r>
            <a:r>
              <a:rPr lang="en-US" sz="2400" b="1" u="sng" dirty="0" err="1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  <a:hlinkClick r:id="rId5"/>
              </a:rPr>
              <a:t>xn</a:t>
            </a:r>
            <a:r>
              <a:rPr lang="ru-RU" sz="2400" b="1" u="sng" dirty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  <a:hlinkClick r:id="rId5"/>
              </a:rPr>
              <a:t>--</a:t>
            </a:r>
            <a:r>
              <a:rPr lang="en-US" sz="2400" b="1" u="sng" dirty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  <a:hlinkClick r:id="rId5"/>
              </a:rPr>
              <a:t>p</a:t>
            </a:r>
            <a:r>
              <a:rPr lang="ru-RU" sz="2400" b="1" u="sng" dirty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  <a:hlinkClick r:id="rId5"/>
              </a:rPr>
              <a:t>1</a:t>
            </a:r>
            <a:r>
              <a:rPr lang="en-US" sz="2400" b="1" u="sng" dirty="0" err="1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  <a:hlinkClick r:id="rId5"/>
              </a:rPr>
              <a:t>ai</a:t>
            </a:r>
            <a:r>
              <a:rPr lang="ru-RU" sz="2400" b="1" u="sng" dirty="0">
                <a:solidFill>
                  <a:schemeClr val="accent5">
                    <a:lumMod val="75000"/>
                  </a:schemeClr>
                </a:solidFill>
                <a:effectLst>
                  <a:glow rad="50800">
                    <a:schemeClr val="bg1"/>
                  </a:glow>
                </a:effectLst>
                <a:hlinkClick r:id="rId5"/>
              </a:rPr>
              <a:t>/</a:t>
            </a:r>
            <a:endParaRPr lang="ru-RU" sz="2400" b="1" dirty="0">
              <a:solidFill>
                <a:schemeClr val="accent5">
                  <a:lumMod val="75000"/>
                </a:schemeClr>
              </a:solidFill>
              <a:effectLst>
                <a:glow rad="50800">
                  <a:schemeClr val="bg1"/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92065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94515" y="331178"/>
            <a:ext cx="53994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effectLst>
                  <a:glow rad="50800">
                    <a:schemeClr val="bg1"/>
                  </a:glow>
                </a:effectLst>
                <a:cs typeface="Times New Roman" panose="02020603050405020304" pitchFamily="18" charset="0"/>
              </a:rPr>
              <a:t>Качественные показатели</a:t>
            </a:r>
            <a:endParaRPr lang="ru-RU" sz="3600" b="1" dirty="0">
              <a:solidFill>
                <a:srgbClr val="FF0000"/>
              </a:solidFill>
              <a:effectLst>
                <a:glow rad="50800">
                  <a:schemeClr val="bg1"/>
                </a:glow>
              </a:effectLst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86300" y="1410122"/>
            <a:ext cx="7000873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bg1"/>
                  </a:glow>
                </a:effectLst>
              </a:rPr>
              <a:t>Жители района отмечают необходимость данного ресурса, предлагают помощь в пополнении базы данных фотоматериалами, очерками и другой достоверной информацией. Что очень важно, потому что качественного и достоверного материала, сохранившегося до наших дней очень мало.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5434"/>
          <a:stretch/>
        </p:blipFill>
        <p:spPr>
          <a:xfrm>
            <a:off x="6229351" y="3849302"/>
            <a:ext cx="4243604" cy="2675324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897" y="1587569"/>
            <a:ext cx="3937753" cy="2953315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997189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831374" y="331178"/>
            <a:ext cx="18339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effectLst>
                  <a:glow rad="50800">
                    <a:schemeClr val="bg1"/>
                  </a:glow>
                </a:effectLst>
                <a:cs typeface="Times New Roman" panose="02020603050405020304" pitchFamily="18" charset="0"/>
              </a:rPr>
              <a:t>Выводы</a:t>
            </a:r>
            <a:endParaRPr lang="ru-RU" sz="3600" b="1" dirty="0">
              <a:solidFill>
                <a:srgbClr val="FF0000"/>
              </a:solidFill>
              <a:effectLst>
                <a:glow rad="50800">
                  <a:schemeClr val="bg1"/>
                </a:glow>
              </a:effectLst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57251" y="1618604"/>
            <a:ext cx="108013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bg1"/>
                  </a:glow>
                </a:effectLst>
              </a:rPr>
              <a:t>В результате работы в </a:t>
            </a:r>
            <a:r>
              <a:rPr lang="ru-RU" sz="2400" b="1" dirty="0" err="1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bg1"/>
                  </a:glow>
                </a:effectLst>
              </a:rPr>
              <a:t>Тогучинском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bg1"/>
                  </a:glow>
                </a:effectLst>
              </a:rPr>
              <a:t> районе создан новый исторический интернет ресурс краеведческого характера. Тем самым достигнут качественный результат в сохранении истории поселений родного края и ее 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bg1"/>
                  </a:glow>
                </a:effectLst>
              </a:rPr>
              <a:t>размещении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bg1"/>
                  </a:glow>
                </a:effectLst>
              </a:rPr>
              <a:t>в доступном для 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bg1"/>
                  </a:glow>
                </a:effectLst>
              </a:rPr>
              <a:t>всех, 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bg1"/>
                  </a:glow>
                </a:effectLst>
              </a:rPr>
              <a:t>современном электронном формате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bg1"/>
                  </a:glow>
                </a:effectLst>
              </a:rPr>
              <a:t>.</a:t>
            </a:r>
            <a:endParaRPr lang="ru-RU" sz="2400" b="1" dirty="0">
              <a:solidFill>
                <a:schemeClr val="accent5">
                  <a:lumMod val="75000"/>
                </a:schemeClr>
              </a:solidFill>
              <a:effectLst>
                <a:glow rad="63500">
                  <a:schemeClr val="bg1"/>
                </a:glow>
              </a:effectLst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288" y="3452809"/>
            <a:ext cx="3664763" cy="2748573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2973" y="3452809"/>
            <a:ext cx="4122860" cy="2748573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151271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1" y="805238"/>
            <a:ext cx="6730567" cy="321896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49788" y="2699849"/>
            <a:ext cx="610316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200" b="1" i="1" dirty="0" err="1" smtClean="0">
                <a:effectLst>
                  <a:glow rad="50800">
                    <a:schemeClr val="bg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Тогучинского</a:t>
            </a:r>
            <a:r>
              <a:rPr lang="ru-RU" sz="4200" b="1" i="1" dirty="0" smtClean="0">
                <a:effectLst>
                  <a:glow rad="50800">
                    <a:schemeClr val="bg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</a:t>
            </a:r>
            <a:endParaRPr lang="ru-RU" sz="4200" b="1" i="1" dirty="0">
              <a:effectLst>
                <a:glow rad="50800">
                  <a:schemeClr val="bg1"/>
                </a:glo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62069" y="171450"/>
            <a:ext cx="504420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bg1"/>
                  </a:glow>
                </a:effectLst>
                <a:cs typeface="Times New Roman" panose="02020603050405020304" pitchFamily="18" charset="0"/>
              </a:rPr>
              <a:t>МБУК </a:t>
            </a:r>
            <a:r>
              <a:rPr lang="ru-RU" sz="3200" b="1" dirty="0" err="1" smtClean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bg1"/>
                  </a:glow>
                </a:effectLst>
                <a:cs typeface="Times New Roman" panose="02020603050405020304" pitchFamily="18" charset="0"/>
              </a:rPr>
              <a:t>Тогучинского</a:t>
            </a:r>
            <a:r>
              <a:rPr lang="ru-RU" sz="3200" b="1" dirty="0" smtClean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bg1"/>
                  </a:glow>
                </a:effectLst>
                <a:cs typeface="Times New Roman" panose="02020603050405020304" pitchFamily="18" charset="0"/>
              </a:rPr>
              <a:t> района</a:t>
            </a:r>
          </a:p>
          <a:p>
            <a:pPr algn="ctr"/>
            <a:r>
              <a:rPr lang="ru-RU" sz="3200" b="1" dirty="0" smtClean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bg1"/>
                  </a:glow>
                </a:effectLst>
                <a:cs typeface="Times New Roman" panose="02020603050405020304" pitchFamily="18" charset="0"/>
              </a:rPr>
              <a:t>«</a:t>
            </a:r>
            <a:r>
              <a:rPr lang="ru-RU" sz="3200" b="1" dirty="0" err="1" smtClean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bg1"/>
                  </a:glow>
                </a:effectLst>
                <a:cs typeface="Times New Roman" panose="02020603050405020304" pitchFamily="18" charset="0"/>
              </a:rPr>
              <a:t>Тогучинская</a:t>
            </a:r>
            <a:r>
              <a:rPr lang="ru-RU" sz="3200" b="1" dirty="0" smtClean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bg1"/>
                  </a:glow>
                </a:effectLst>
                <a:cs typeface="Times New Roman" panose="02020603050405020304" pitchFamily="18" charset="0"/>
              </a:rPr>
              <a:t> ЦБС»</a:t>
            </a:r>
            <a:endParaRPr lang="ru-RU" sz="3200" b="1" dirty="0">
              <a:solidFill>
                <a:schemeClr val="accent5">
                  <a:lumMod val="75000"/>
                </a:schemeClr>
              </a:solidFill>
              <a:effectLst>
                <a:glow rad="63500">
                  <a:schemeClr val="bg1"/>
                </a:glow>
              </a:effectLst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6238875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bg1"/>
                  </a:glow>
                </a:effectLst>
                <a:cs typeface="Times New Roman" panose="02020603050405020304" pitchFamily="18" charset="0"/>
              </a:rPr>
              <a:t>Тогучин, 2022 г.</a:t>
            </a:r>
            <a:endParaRPr lang="ru-RU" sz="2400" b="1" dirty="0">
              <a:solidFill>
                <a:schemeClr val="accent5">
                  <a:lumMod val="75000"/>
                </a:schemeClr>
              </a:solidFill>
              <a:effectLst>
                <a:glow rad="63500">
                  <a:schemeClr val="bg1"/>
                </a:glow>
              </a:effectLst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96407" y="1532631"/>
            <a:ext cx="3813160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000" b="1" i="1" dirty="0">
                <a:effectLst>
                  <a:glow rad="76200">
                    <a:schemeClr val="bg1"/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населенных пунктов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45819" y="3986538"/>
            <a:ext cx="619756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bg1"/>
                  </a:glow>
                </a:effectLst>
                <a:cs typeface="Times New Roman" panose="02020603050405020304" pitchFamily="18" charset="0"/>
              </a:rPr>
              <a:t>Контактная информация: </a:t>
            </a:r>
          </a:p>
          <a:p>
            <a:pPr algn="ctr"/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bg1"/>
                  </a:glow>
                </a:effectLst>
                <a:cs typeface="Times New Roman" panose="02020603050405020304" pitchFamily="18" charset="0"/>
              </a:rPr>
              <a:t>НСО г. Тогучин, у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bg1"/>
                  </a:glow>
                </a:effectLst>
                <a:cs typeface="Times New Roman" panose="02020603050405020304" pitchFamily="18" charset="0"/>
              </a:rPr>
              <a:t>л</a:t>
            </a: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bg1"/>
                  </a:glow>
                </a:effectLst>
                <a:cs typeface="Times New Roman" panose="02020603050405020304" pitchFamily="18" charset="0"/>
              </a:rPr>
              <a:t>. Театральная, 7</a:t>
            </a:r>
          </a:p>
          <a:p>
            <a:pPr algn="ctr"/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bg1"/>
                  </a:glow>
                </a:effectLst>
                <a:cs typeface="Times New Roman" panose="02020603050405020304" pitchFamily="18" charset="0"/>
              </a:rPr>
              <a:t>Центральная 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bg1"/>
                  </a:glow>
                </a:effectLst>
                <a:cs typeface="Times New Roman" panose="02020603050405020304" pitchFamily="18" charset="0"/>
              </a:rPr>
              <a:t>библиотека </a:t>
            </a:r>
            <a:b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bg1"/>
                  </a:glow>
                </a:effectLst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bg1"/>
                  </a:glow>
                </a:effectLst>
                <a:cs typeface="Times New Roman" panose="02020603050405020304" pitchFamily="18" charset="0"/>
              </a:rPr>
              <a:t>им. М. Я. </a:t>
            </a:r>
            <a:r>
              <a:rPr lang="ru-RU" sz="2400" b="1" dirty="0" err="1" smtClean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bg1"/>
                  </a:glow>
                </a:effectLst>
                <a:cs typeface="Times New Roman" panose="02020603050405020304" pitchFamily="18" charset="0"/>
              </a:rPr>
              <a:t>Черненка</a:t>
            </a:r>
            <a:endParaRPr lang="ru-RU" sz="2400" b="1" dirty="0">
              <a:solidFill>
                <a:schemeClr val="accent5">
                  <a:lumMod val="75000"/>
                </a:schemeClr>
              </a:solidFill>
              <a:effectLst>
                <a:glow rad="63500">
                  <a:schemeClr val="bg1"/>
                </a:glow>
              </a:effectLst>
              <a:cs typeface="Times New Roman" panose="02020603050405020304" pitchFamily="18" charset="0"/>
            </a:endParaRPr>
          </a:p>
          <a:p>
            <a:pPr algn="ctr"/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bg1"/>
                  </a:glow>
                </a:effectLst>
                <a:cs typeface="Times New Roman" panose="02020603050405020304" pitchFamily="18" charset="0"/>
              </a:rPr>
              <a:t>Телефон: 8 (383) 40 22069</a:t>
            </a:r>
            <a:br>
              <a:rPr lang="ru-RU" sz="2400" b="1" dirty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bg1"/>
                  </a:glow>
                </a:effectLst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bg1"/>
                  </a:glow>
                </a:effectLst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bg1"/>
                  </a:glow>
                </a:effectLst>
                <a:cs typeface="Times New Roman" panose="02020603050405020304" pitchFamily="18" charset="0"/>
              </a:rPr>
              <a:t>Е-</a:t>
            </a:r>
            <a:r>
              <a:rPr lang="ru-RU" sz="2400" b="1" dirty="0" err="1" smtClean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bg1"/>
                  </a:glow>
                </a:effectLst>
                <a:cs typeface="Times New Roman" panose="02020603050405020304" pitchFamily="18" charset="0"/>
              </a:rPr>
              <a:t>mail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bg1"/>
                  </a:glow>
                </a:effectLst>
                <a:cs typeface="Times New Roman" panose="02020603050405020304" pitchFamily="18" charset="0"/>
              </a:rPr>
              <a:t>: Toguchin_MSB@mail.ru</a:t>
            </a:r>
            <a:endParaRPr lang="ru-RU" sz="2400" b="1" dirty="0">
              <a:solidFill>
                <a:schemeClr val="accent5">
                  <a:lumMod val="75000"/>
                </a:schemeClr>
              </a:solidFill>
              <a:effectLst>
                <a:glow rad="63500">
                  <a:schemeClr val="bg1"/>
                </a:glow>
              </a:effectLst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59439" y="3441199"/>
            <a:ext cx="556551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bg1"/>
                  </a:glow>
                </a:effectLst>
                <a:cs typeface="Times New Roman" panose="02020603050405020304" pitchFamily="18" charset="0"/>
              </a:rPr>
              <a:t>Презентацию подготовил Н. А. </a:t>
            </a:r>
            <a:r>
              <a:rPr lang="ru-RU" sz="2400" b="1" dirty="0" err="1" smtClean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bg1"/>
                  </a:glow>
                </a:effectLst>
                <a:cs typeface="Times New Roman" panose="02020603050405020304" pitchFamily="18" charset="0"/>
              </a:rPr>
              <a:t>Полейко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bg1"/>
                  </a:glow>
                </a:effectLst>
                <a:cs typeface="Times New Roman" panose="02020603050405020304" pitchFamily="18" charset="0"/>
              </a:rPr>
              <a:t>, методист по координации работы и наполнению сайта сельских библиотек МБУК </a:t>
            </a:r>
            <a:r>
              <a:rPr lang="ru-RU" sz="2400" b="1" dirty="0" err="1" smtClean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bg1"/>
                  </a:glow>
                </a:effectLst>
                <a:cs typeface="Times New Roman" panose="02020603050405020304" pitchFamily="18" charset="0"/>
              </a:rPr>
              <a:t>Тогучинского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bg1"/>
                  </a:glow>
                </a:effectLst>
                <a:cs typeface="Times New Roman" panose="02020603050405020304" pitchFamily="18" charset="0"/>
              </a:rPr>
              <a:t> района «</a:t>
            </a:r>
            <a:r>
              <a:rPr lang="ru-RU" sz="2400" b="1" dirty="0" err="1" smtClean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bg1"/>
                  </a:glow>
                </a:effectLst>
                <a:cs typeface="Times New Roman" panose="02020603050405020304" pitchFamily="18" charset="0"/>
              </a:rPr>
              <a:t>Тогучинская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effectLst>
                  <a:glow rad="63500">
                    <a:schemeClr val="bg1"/>
                  </a:glow>
                </a:effectLst>
                <a:cs typeface="Times New Roman" panose="02020603050405020304" pitchFamily="18" charset="0"/>
              </a:rPr>
              <a:t> ЦБС»</a:t>
            </a:r>
            <a:endParaRPr lang="ru-RU" sz="2400" b="1" dirty="0">
              <a:solidFill>
                <a:schemeClr val="accent5">
                  <a:lumMod val="75000"/>
                </a:schemeClr>
              </a:solidFill>
              <a:effectLst>
                <a:glow rad="63500">
                  <a:schemeClr val="bg1"/>
                </a:glow>
              </a:effectLst>
              <a:cs typeface="Times New Roman" panose="02020603050405020304" pitchFamily="18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6424" y="1472937"/>
            <a:ext cx="4501421" cy="2527924"/>
          </a:xfrm>
          <a:prstGeom prst="rect">
            <a:avLst/>
          </a:prstGeom>
          <a:ln w="38100">
            <a:solidFill>
              <a:schemeClr val="bg1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2362133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1833</TotalTime>
  <Words>637</Words>
  <Application>Microsoft Office PowerPoint</Application>
  <PresentationFormat>Широкоэкранный</PresentationFormat>
  <Paragraphs>56</Paragraphs>
  <Slides>15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WebMetodist</dc:creator>
  <cp:lastModifiedBy>WebMetodist</cp:lastModifiedBy>
  <cp:revision>104</cp:revision>
  <dcterms:created xsi:type="dcterms:W3CDTF">2022-08-05T04:18:12Z</dcterms:created>
  <dcterms:modified xsi:type="dcterms:W3CDTF">2022-09-12T08:59:38Z</dcterms:modified>
</cp:coreProperties>
</file>