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6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3" autoAdjust="0"/>
    <p:restoredTop sz="94660"/>
  </p:normalViewPr>
  <p:slideViewPr>
    <p:cSldViewPr snapToGrid="0">
      <p:cViewPr varScale="1">
        <p:scale>
          <a:sx n="80" d="100"/>
          <a:sy n="80" d="100"/>
        </p:scale>
        <p:origin x="5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08A2D-4EE3-4894-A845-B0EA86F0FFE6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B32C2-7D63-450C-8240-953A9CB56A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619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63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15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8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18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55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3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56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37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05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0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4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EF0A4-5C01-4AAE-B364-2D96F1B8483C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38BCC-90C4-48E6-A89B-F07E21ABE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99954" y="156754"/>
            <a:ext cx="8138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entury Gothic" panose="020B0502020202020204" pitchFamily="34" charset="0"/>
              </a:rPr>
              <a:t>Козловская сельская библиотека РМКУК «Татарская ЦБС»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829" y="953590"/>
            <a:ext cx="9744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Профессиональный конкурс актуальных форматов работы библиотек с молодежью «</a:t>
            </a:r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 PROFESSO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(со знанием дела)»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2011680"/>
            <a:ext cx="7289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Номинация: Лучшие библиотечные практики по сохранению,     </a:t>
            </a: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популяризации народного искусства и нематериального </a:t>
            </a:r>
          </a:p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культурного наследия народов РФ»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73291" y="3396675"/>
            <a:ext cx="3605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 smtClean="0"/>
              <a:t>Библиотекарь 2 категории Игумнова Екатерина </a:t>
            </a:r>
            <a:r>
              <a:rPr lang="ru-RU" dirty="0" err="1" smtClean="0"/>
              <a:t>Евстафьевна</a:t>
            </a:r>
            <a:endParaRPr lang="ru-RU" dirty="0"/>
          </a:p>
        </p:txBody>
      </p:sp>
      <p:pic>
        <p:nvPicPr>
          <p:cNvPr id="2" name="dc85ca33e32f4a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dc85ca33e32f4a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72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">
        <p:fade/>
      </p:transition>
    </mc:Choice>
    <mc:Fallback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661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531609">
            <a:off x="173493" y="878665"/>
            <a:ext cx="71560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«Культурное наследие </a:t>
            </a:r>
          </a:p>
          <a:p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народов России»     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0823" y="5512525"/>
            <a:ext cx="6439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anose="030F0702030302020204" pitchFamily="66" charset="0"/>
              </a:rPr>
              <a:t>Празднично-игровая программа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550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1449977"/>
            <a:ext cx="9039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omic Sans MS" panose="030F0702030302020204" pitchFamily="66" charset="0"/>
              </a:rPr>
              <a:t>Цель</a:t>
            </a:r>
            <a:r>
              <a:rPr lang="ru-RU" sz="2400" dirty="0" smtClean="0">
                <a:latin typeface="Comic Sans MS" panose="030F0702030302020204" pitchFamily="66" charset="0"/>
              </a:rPr>
              <a:t>: </a:t>
            </a:r>
          </a:p>
          <a:p>
            <a:r>
              <a:rPr lang="ru-RU" sz="2400" dirty="0">
                <a:latin typeface="Comic Sans MS" panose="030F0702030302020204" pitchFamily="66" charset="0"/>
              </a:rPr>
              <a:t>Формирование у подрастающего поколения чувства гордости за свой народ, свои традиции, любви и уважения к истории своей Родины.</a:t>
            </a:r>
          </a:p>
          <a:p>
            <a:endParaRPr lang="ru-RU" sz="2400" dirty="0" smtClean="0"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latin typeface="Comic Sans MS" panose="030F0702030302020204" pitchFamily="66" charset="0"/>
              </a:rPr>
              <a:t>Задачи: </a:t>
            </a:r>
          </a:p>
          <a:p>
            <a:r>
              <a:rPr lang="ru-RU" sz="2400" b="1" dirty="0" smtClean="0">
                <a:latin typeface="Comic Sans MS" panose="030F0702030302020204" pitchFamily="66" charset="0"/>
              </a:rPr>
              <a:t>- </a:t>
            </a:r>
            <a:r>
              <a:rPr lang="ru-RU" sz="2400" dirty="0" smtClean="0">
                <a:latin typeface="Comic Sans MS" panose="030F0702030302020204" pitchFamily="66" charset="0"/>
              </a:rPr>
              <a:t>знакомство и приобщение к традициям народов России;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- формирование интереса к прошлому своих предков;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Comic Sans MS" panose="030F0702030302020204" pitchFamily="66" charset="0"/>
              </a:rPr>
              <a:t>в</a:t>
            </a:r>
            <a:r>
              <a:rPr lang="ru-RU" sz="2400" dirty="0" smtClean="0">
                <a:latin typeface="Comic Sans MS" panose="030F0702030302020204" pitchFamily="66" charset="0"/>
              </a:rPr>
              <a:t>оспитание на принципах дружбы между народами           </a:t>
            </a:r>
            <a:endParaRPr lang="ru-RU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321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446" y="1384663"/>
            <a:ext cx="4663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omic Sans MS" panose="030F0702030302020204" pitchFamily="66" charset="0"/>
              </a:rPr>
              <a:t>Подготовка, обсуждение сценария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" y="2129245"/>
            <a:ext cx="5682343" cy="43842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01691" y="3500845"/>
            <a:ext cx="337021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Творческая группа</a:t>
            </a:r>
          </a:p>
          <a:p>
            <a:r>
              <a:rPr lang="ru-RU" sz="2800" b="1" dirty="0" smtClean="0">
                <a:latin typeface="Gabriola" panose="04040605051002020D02" pitchFamily="82" charset="0"/>
              </a:rPr>
              <a:t>Грачева Виолетта,</a:t>
            </a:r>
          </a:p>
          <a:p>
            <a:r>
              <a:rPr lang="ru-RU" sz="2800" b="1" dirty="0" err="1" smtClean="0">
                <a:latin typeface="Gabriola" panose="04040605051002020D02" pitchFamily="82" charset="0"/>
              </a:rPr>
              <a:t>Коначков</a:t>
            </a:r>
            <a:r>
              <a:rPr lang="ru-RU" sz="2800" b="1" dirty="0" smtClean="0">
                <a:latin typeface="Gabriola" panose="04040605051002020D02" pitchFamily="82" charset="0"/>
              </a:rPr>
              <a:t> Антон,</a:t>
            </a:r>
          </a:p>
          <a:p>
            <a:r>
              <a:rPr lang="ru-RU" sz="2800" b="1" dirty="0" smtClean="0">
                <a:latin typeface="Gabriola" panose="04040605051002020D02" pitchFamily="82" charset="0"/>
              </a:rPr>
              <a:t>Карпов Максим,</a:t>
            </a:r>
          </a:p>
          <a:p>
            <a:r>
              <a:rPr lang="ru-RU" sz="2800" b="1" dirty="0" smtClean="0">
                <a:latin typeface="Gabriola" panose="04040605051002020D02" pitchFamily="82" charset="0"/>
              </a:rPr>
              <a:t>Грачев Николай,</a:t>
            </a:r>
          </a:p>
          <a:p>
            <a:r>
              <a:rPr lang="ru-RU" sz="2800" b="1" dirty="0" smtClean="0">
                <a:latin typeface="Gabriola" panose="04040605051002020D02" pitchFamily="82" charset="0"/>
              </a:rPr>
              <a:t>Сидорова Кристина</a:t>
            </a:r>
            <a:endParaRPr lang="ru-RU" sz="28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3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9634" y="849087"/>
            <a:ext cx="418011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Оформление</a:t>
            </a:r>
            <a:endParaRPr lang="ru-RU" sz="4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6" y="2168434"/>
            <a:ext cx="6135188" cy="4310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07086" y="4872446"/>
            <a:ext cx="3827417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anose="030F0702030302020204" pitchFamily="66" charset="0"/>
              </a:rPr>
              <a:t>Выставка прикладного творчества «Мастера-умельцы нашего села»</a:t>
            </a:r>
            <a:endParaRPr lang="ru-RU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478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1519838"/>
            <a:ext cx="6224247" cy="415398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1257" y="718458"/>
            <a:ext cx="492469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Библиосумерки-2022</a:t>
            </a:r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56753" y="5708969"/>
            <a:ext cx="4611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anose="04040605051002020D02" pitchFamily="82" charset="0"/>
              </a:rPr>
              <a:t>Ведущие:</a:t>
            </a:r>
          </a:p>
          <a:p>
            <a:r>
              <a:rPr lang="ru-RU" sz="2400" b="1" dirty="0" smtClean="0">
                <a:latin typeface="Gabriola" panose="04040605051002020D02" pitchFamily="82" charset="0"/>
              </a:rPr>
              <a:t>Грачева Виолетта, Сидорова Кристина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93131" y="3631474"/>
            <a:ext cx="438911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 Antiqua" panose="02040602050305030304" pitchFamily="18" charset="0"/>
              </a:rPr>
              <a:t> </a:t>
            </a:r>
            <a:r>
              <a:rPr lang="ru-RU" sz="2400" b="1" dirty="0" smtClean="0">
                <a:latin typeface="Gabriola" panose="04040605051002020D02" pitchFamily="82" charset="0"/>
              </a:rPr>
              <a:t>Стенд «Русские народные промыслы»</a:t>
            </a:r>
          </a:p>
          <a:p>
            <a:r>
              <a:rPr lang="ru-RU" sz="2400" b="1" dirty="0" err="1" smtClean="0">
                <a:latin typeface="Gabriola" panose="04040605051002020D02" pitchFamily="82" charset="0"/>
              </a:rPr>
              <a:t>Книжно-иллюстрированые</a:t>
            </a:r>
            <a:r>
              <a:rPr lang="ru-RU" sz="2400" b="1" dirty="0" smtClean="0">
                <a:latin typeface="Gabriola" panose="04040605051002020D02" pitchFamily="82" charset="0"/>
              </a:rPr>
              <a:t> выставки:</a:t>
            </a:r>
          </a:p>
          <a:p>
            <a:r>
              <a:rPr lang="ru-RU" sz="2400" b="1" dirty="0" smtClean="0">
                <a:latin typeface="Gabriola" panose="04040605051002020D02" pitchFamily="82" charset="0"/>
              </a:rPr>
              <a:t>«К истокам народной культуры»,</a:t>
            </a:r>
          </a:p>
          <a:p>
            <a:r>
              <a:rPr lang="ru-RU" sz="2400" b="1" dirty="0" smtClean="0">
                <a:latin typeface="Gabriola" panose="04040605051002020D02" pitchFamily="82" charset="0"/>
              </a:rPr>
              <a:t>«Чудеса народных промыслов»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738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84" y="1701437"/>
            <a:ext cx="6675121" cy="4748348"/>
          </a:xfrm>
          <a:prstGeom prst="rect">
            <a:avLst/>
          </a:prstGeom>
        </p:spPr>
      </p:pic>
      <p:sp>
        <p:nvSpPr>
          <p:cNvPr id="8" name="Двойная волна 7"/>
          <p:cNvSpPr/>
          <p:nvPr/>
        </p:nvSpPr>
        <p:spPr>
          <a:xfrm>
            <a:off x="3997234" y="365760"/>
            <a:ext cx="7184571" cy="927463"/>
          </a:xfrm>
          <a:prstGeom prst="doubleWave">
            <a:avLst>
              <a:gd name="adj1" fmla="val 6250"/>
              <a:gd name="adj2" fmla="val 1636"/>
            </a:avLst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Устное народное творчество</a:t>
            </a:r>
            <a:endParaRPr lang="ru-RU" sz="4000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745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554" y="1071153"/>
            <a:ext cx="7524204" cy="5786847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2926080" y="195943"/>
            <a:ext cx="4728754" cy="2730137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Игры народов России</a:t>
            </a:r>
            <a:endParaRPr lang="ru-RU" sz="3600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2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2740">
            <a:off x="7176100" y="1168730"/>
            <a:ext cx="4554505" cy="56012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003">
            <a:off x="2779791" y="1137288"/>
            <a:ext cx="4653099" cy="5511300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4885509" y="0"/>
            <a:ext cx="5852161" cy="703224"/>
          </a:xfrm>
          <a:prstGeom prst="horizontalScroll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Gabriola" panose="04040605051002020D02" pitchFamily="82" charset="0"/>
              </a:rPr>
              <a:t>Русская народная игра «Ворота»</a:t>
            </a:r>
            <a:endParaRPr lang="ru-RU" sz="3200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330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25" y="862148"/>
            <a:ext cx="8120742" cy="53427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9646" y="300446"/>
            <a:ext cx="450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Подведение итогов</a:t>
            </a:r>
            <a:endParaRPr lang="ru-RU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49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">
        <p:fade/>
      </p:transition>
    </mc:Choice>
    <mc:Fallback>
      <p:transition spd="med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58491" y="3017520"/>
            <a:ext cx="3683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58491" y="3017520"/>
            <a:ext cx="35007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Спасибо</a:t>
            </a:r>
            <a:r>
              <a:rPr lang="ru-RU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!!!</a:t>
            </a:r>
            <a:endParaRPr lang="ru-RU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0635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183</Words>
  <Application>Microsoft Office PowerPoint</Application>
  <PresentationFormat>Широкоэкранный</PresentationFormat>
  <Paragraphs>38</Paragraphs>
  <Slides>11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Book Antiqua</vt:lpstr>
      <vt:lpstr>Calibri</vt:lpstr>
      <vt:lpstr>Calibri Light</vt:lpstr>
      <vt:lpstr>Century Gothic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user</cp:lastModifiedBy>
  <cp:revision>27</cp:revision>
  <dcterms:created xsi:type="dcterms:W3CDTF">2022-09-08T02:08:09Z</dcterms:created>
  <dcterms:modified xsi:type="dcterms:W3CDTF">2022-09-12T14:21:53Z</dcterms:modified>
</cp:coreProperties>
</file>