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5" r:id="rId4"/>
    <p:sldId id="271" r:id="rId5"/>
    <p:sldId id="268" r:id="rId6"/>
    <p:sldId id="270" r:id="rId7"/>
    <p:sldId id="276" r:id="rId8"/>
    <p:sldId id="272" r:id="rId9"/>
    <p:sldId id="274" r:id="rId10"/>
    <p:sldId id="275" r:id="rId11"/>
    <p:sldId id="264" r:id="rId12"/>
    <p:sldId id="259" r:id="rId13"/>
    <p:sldId id="273" r:id="rId14"/>
    <p:sldId id="277" r:id="rId15"/>
    <p:sldId id="281" r:id="rId16"/>
    <p:sldId id="278" r:id="rId17"/>
    <p:sldId id="280" r:id="rId18"/>
    <p:sldId id="266" r:id="rId19"/>
    <p:sldId id="279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60CAD-9160-4154-B084-04A29AEA4E30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C187-54C8-4BD3-8717-43EAAA8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025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60CAD-9160-4154-B084-04A29AEA4E30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C187-54C8-4BD3-8717-43EAAA8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076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60CAD-9160-4154-B084-04A29AEA4E30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C187-54C8-4BD3-8717-43EAAA8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951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60CAD-9160-4154-B084-04A29AEA4E30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C187-54C8-4BD3-8717-43EAAA8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070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60CAD-9160-4154-B084-04A29AEA4E30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C187-54C8-4BD3-8717-43EAAA8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757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60CAD-9160-4154-B084-04A29AEA4E30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C187-54C8-4BD3-8717-43EAAA8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330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60CAD-9160-4154-B084-04A29AEA4E30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C187-54C8-4BD3-8717-43EAAA8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453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60CAD-9160-4154-B084-04A29AEA4E30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C187-54C8-4BD3-8717-43EAAA8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014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60CAD-9160-4154-B084-04A29AEA4E30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C187-54C8-4BD3-8717-43EAAA8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954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60CAD-9160-4154-B084-04A29AEA4E30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C187-54C8-4BD3-8717-43EAAA8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653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60CAD-9160-4154-B084-04A29AEA4E30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4C187-54C8-4BD3-8717-43EAAA8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77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60CAD-9160-4154-B084-04A29AEA4E30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4C187-54C8-4BD3-8717-43EAAA81A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129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135" y="52387"/>
            <a:ext cx="12280135" cy="67532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4911" y="649995"/>
            <a:ext cx="11171103" cy="6400800"/>
          </a:xfrm>
        </p:spPr>
        <p:txBody>
          <a:bodyPr>
            <a:normAutofit fontScale="47500" lnSpcReduction="20000"/>
          </a:bodyPr>
          <a:lstStyle/>
          <a:p>
            <a:endParaRPr lang="en-US" sz="5900" b="1" dirty="0" smtClean="0"/>
          </a:p>
          <a:p>
            <a:r>
              <a:rPr lang="ru-RU" sz="5900" b="1" dirty="0" smtClean="0">
                <a:solidFill>
                  <a:srgbClr val="C00000"/>
                </a:solidFill>
              </a:rPr>
              <a:t>Конкурсная </a:t>
            </a:r>
            <a:r>
              <a:rPr lang="ru-RU" sz="5900" b="1" dirty="0">
                <a:solidFill>
                  <a:srgbClr val="C00000"/>
                </a:solidFill>
              </a:rPr>
              <a:t>работа </a:t>
            </a:r>
            <a:endParaRPr lang="ru-RU" sz="5900" dirty="0">
              <a:solidFill>
                <a:srgbClr val="C00000"/>
              </a:solidFill>
            </a:endParaRPr>
          </a:p>
          <a:p>
            <a:r>
              <a:rPr lang="ru-RU" sz="5900" b="1" dirty="0">
                <a:solidFill>
                  <a:srgbClr val="C00000"/>
                </a:solidFill>
              </a:rPr>
              <a:t>участника профессионального конкурса </a:t>
            </a:r>
            <a:endParaRPr lang="ru-RU" sz="5900" dirty="0">
              <a:solidFill>
                <a:srgbClr val="C00000"/>
              </a:solidFill>
            </a:endParaRPr>
          </a:p>
          <a:p>
            <a:r>
              <a:rPr lang="ru-RU" sz="5900" b="1" dirty="0">
                <a:solidFill>
                  <a:srgbClr val="C00000"/>
                </a:solidFill>
              </a:rPr>
              <a:t>актуальных форматов работы библиотек с молодежью </a:t>
            </a:r>
            <a:br>
              <a:rPr lang="ru-RU" sz="5900" b="1" dirty="0">
                <a:solidFill>
                  <a:srgbClr val="C00000"/>
                </a:solidFill>
              </a:rPr>
            </a:br>
            <a:endParaRPr lang="ru-RU" sz="5900" b="1" dirty="0" smtClean="0">
              <a:solidFill>
                <a:srgbClr val="C00000"/>
              </a:solidFill>
            </a:endParaRPr>
          </a:p>
          <a:p>
            <a:r>
              <a:rPr lang="ru-RU" sz="5900" b="1" dirty="0" smtClean="0">
                <a:solidFill>
                  <a:srgbClr val="C00000"/>
                </a:solidFill>
              </a:rPr>
              <a:t>«</a:t>
            </a:r>
            <a:r>
              <a:rPr lang="en-US" sz="5900" b="1" dirty="0">
                <a:solidFill>
                  <a:srgbClr val="C00000"/>
                </a:solidFill>
              </a:rPr>
              <a:t>EX PROFESSO</a:t>
            </a:r>
            <a:r>
              <a:rPr lang="ru-RU" sz="5900" b="1" dirty="0">
                <a:solidFill>
                  <a:srgbClr val="C00000"/>
                </a:solidFill>
              </a:rPr>
              <a:t> (со знанием дела)</a:t>
            </a:r>
            <a:r>
              <a:rPr lang="ru-RU" sz="5100" b="1" dirty="0">
                <a:solidFill>
                  <a:srgbClr val="C00000"/>
                </a:solidFill>
              </a:rPr>
              <a:t>»</a:t>
            </a:r>
            <a:endParaRPr lang="ru-RU" sz="5100" dirty="0">
              <a:solidFill>
                <a:srgbClr val="C00000"/>
              </a:solidFill>
            </a:endParaRPr>
          </a:p>
          <a:p>
            <a:r>
              <a:rPr lang="ru-RU" sz="5100" b="1" dirty="0">
                <a:solidFill>
                  <a:srgbClr val="C00000"/>
                </a:solidFill>
              </a:rPr>
              <a:t> </a:t>
            </a:r>
            <a:endParaRPr lang="ru-RU" sz="5100" dirty="0">
              <a:solidFill>
                <a:srgbClr val="C00000"/>
              </a:solidFill>
            </a:endParaRPr>
          </a:p>
          <a:p>
            <a:r>
              <a:rPr lang="ru-RU" sz="5100" b="1" dirty="0">
                <a:solidFill>
                  <a:srgbClr val="C00000"/>
                </a:solidFill>
              </a:rPr>
              <a:t>Номинация  «Библиотека – площадка для самореализации молодежи»</a:t>
            </a:r>
            <a:endParaRPr lang="ru-RU" sz="5100" dirty="0">
              <a:solidFill>
                <a:srgbClr val="C00000"/>
              </a:solidFill>
            </a:endParaRPr>
          </a:p>
          <a:p>
            <a:r>
              <a:rPr lang="ru-RU" sz="5100" dirty="0">
                <a:solidFill>
                  <a:srgbClr val="C00000"/>
                </a:solidFill>
              </a:rPr>
              <a:t> </a:t>
            </a:r>
          </a:p>
          <a:p>
            <a:r>
              <a:rPr lang="ru-RU" sz="6700" b="1" dirty="0">
                <a:solidFill>
                  <a:srgbClr val="C00000"/>
                </a:solidFill>
              </a:rPr>
              <a:t> </a:t>
            </a:r>
            <a:r>
              <a:rPr lang="ru-RU" sz="6700" b="1" dirty="0" smtClean="0">
                <a:solidFill>
                  <a:srgbClr val="C00000"/>
                </a:solidFill>
              </a:rPr>
              <a:t>Название </a:t>
            </a:r>
            <a:r>
              <a:rPr lang="ru-RU" sz="6700" b="1" dirty="0">
                <a:solidFill>
                  <a:srgbClr val="C00000"/>
                </a:solidFill>
              </a:rPr>
              <a:t>«Узнавай и удивляйся, мастери и развлекайся»</a:t>
            </a:r>
            <a:endParaRPr lang="ru-RU" sz="6700" dirty="0">
              <a:solidFill>
                <a:srgbClr val="C00000"/>
              </a:solidFill>
            </a:endParaRPr>
          </a:p>
          <a:p>
            <a:r>
              <a:rPr lang="ru-RU" sz="6700" b="1" dirty="0">
                <a:solidFill>
                  <a:srgbClr val="C00000"/>
                </a:solidFill>
              </a:rPr>
              <a:t> </a:t>
            </a:r>
            <a:endParaRPr lang="ru-RU" sz="6700" dirty="0">
              <a:solidFill>
                <a:srgbClr val="C00000"/>
              </a:solidFill>
            </a:endParaRPr>
          </a:p>
          <a:p>
            <a:r>
              <a:rPr lang="ru-RU" sz="6700" b="1" dirty="0">
                <a:solidFill>
                  <a:srgbClr val="C00000"/>
                </a:solidFill>
              </a:rPr>
              <a:t> </a:t>
            </a:r>
            <a:endParaRPr lang="ru-RU" sz="6700" dirty="0">
              <a:solidFill>
                <a:srgbClr val="C00000"/>
              </a:solidFill>
            </a:endParaRPr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7044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763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0333" y="649995"/>
            <a:ext cx="10388905" cy="6400800"/>
          </a:xfrm>
        </p:spPr>
        <p:txBody>
          <a:bodyPr>
            <a:normAutofit/>
          </a:bodyPr>
          <a:lstStyle/>
          <a:p>
            <a:endParaRPr lang="en-US" sz="5900" b="1" dirty="0" smtClean="0"/>
          </a:p>
          <a:p>
            <a:endParaRPr lang="ru-RU" sz="5100" dirty="0"/>
          </a:p>
          <a:p>
            <a:r>
              <a:rPr lang="ru-RU" sz="5100" b="1" dirty="0"/>
              <a:t> </a:t>
            </a:r>
            <a:endParaRPr lang="ru-RU" sz="5100" b="1" dirty="0" smtClean="0"/>
          </a:p>
          <a:p>
            <a:endParaRPr lang="ru-RU" sz="5100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24001" y="1024569"/>
            <a:ext cx="1085895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учреждения 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МКУК «ЦБС Чистоозерного района»</a:t>
            </a:r>
          </a:p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детская библиотека «</a:t>
            </a:r>
            <a:r>
              <a:rPr lang="ru-RU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им.С.П.Мосияша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клубного формирования 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 творчества»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09897" y="5096932"/>
            <a:ext cx="89638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 	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аудитория: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Дети, подростки, молодежь, родители.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64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4" y="202372"/>
            <a:ext cx="12192000" cy="66763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7451" y="-176269"/>
            <a:ext cx="10311787" cy="3448280"/>
          </a:xfrm>
        </p:spPr>
        <p:txBody>
          <a:bodyPr>
            <a:normAutofit/>
          </a:bodyPr>
          <a:lstStyle/>
          <a:p>
            <a:endParaRPr lang="ru-RU" sz="5100" dirty="0"/>
          </a:p>
          <a:p>
            <a:r>
              <a:rPr lang="ru-RU" sz="5100" b="1" dirty="0"/>
              <a:t> </a:t>
            </a:r>
            <a:endParaRPr lang="ru-RU" sz="5100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24000" y="1432193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Семейный клуб «Территория творчества» создан в 2020 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 при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детской библиотеке «им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С.П. Мосияша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структурное подразделение МКУК «ЦБС Чистоозёрного района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9603" y="3581841"/>
            <a:ext cx="2436775" cy="24367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6194"/>
            <a:ext cx="2258458" cy="226082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8462" y="3650651"/>
            <a:ext cx="2357609" cy="235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761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763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0333" y="649995"/>
            <a:ext cx="10388905" cy="6400800"/>
          </a:xfrm>
        </p:spPr>
        <p:txBody>
          <a:bodyPr>
            <a:normAutofit/>
          </a:bodyPr>
          <a:lstStyle/>
          <a:p>
            <a:endParaRPr lang="en-US" sz="5900" b="1" dirty="0" smtClean="0"/>
          </a:p>
          <a:p>
            <a:endParaRPr lang="ru-RU" sz="5100" dirty="0"/>
          </a:p>
          <a:p>
            <a:r>
              <a:rPr lang="ru-RU" sz="5100" b="1" dirty="0"/>
              <a:t> </a:t>
            </a:r>
            <a:endParaRPr lang="ru-RU" sz="5100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10159" y="242371"/>
            <a:ext cx="9584675" cy="5600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473710" algn="l"/>
              </a:tabLs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Клуба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объединение усилий библиотеки и семьи в читательском и творческом развитии ребенка, пробуждение интеллектуальных и творческих способностей маленького человека, поддержка и укрепление семейных традиций путем вовлечения молодых семей в клубную деятельность.           </a:t>
            </a:r>
            <a:endParaRPr lang="ru-RU" sz="2400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473710" algn="l"/>
              </a:tabLst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Клуба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 Создать условия для творческого развития разностороннего детей;</a:t>
            </a:r>
            <a:endParaRPr lang="ru-RU" sz="2000" dirty="0">
              <a:solidFill>
                <a:srgbClr val="C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создать условия для творческого развития разностороннего детей;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объединить детей, семьи имеющих общие интересы и увлечения, посредствам проведения: выставок, конкурсов, презентаций, мастерских и т.д.;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проводить творческие отчёты о результатах деятельности.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608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4487" cy="67147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0333" y="649995"/>
            <a:ext cx="10388905" cy="6400800"/>
          </a:xfrm>
        </p:spPr>
        <p:txBody>
          <a:bodyPr>
            <a:normAutofit/>
          </a:bodyPr>
          <a:lstStyle/>
          <a:p>
            <a:endParaRPr lang="en-US" sz="5900" b="1" dirty="0" smtClean="0"/>
          </a:p>
          <a:p>
            <a:endParaRPr lang="ru-RU" sz="5100" dirty="0"/>
          </a:p>
          <a:p>
            <a:r>
              <a:rPr lang="ru-RU" sz="5100" b="1" dirty="0"/>
              <a:t> </a:t>
            </a:r>
            <a:endParaRPr lang="ru-RU" sz="5100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72019" y="1122363"/>
            <a:ext cx="83948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Направления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 форматы деятельности КФ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44907" y="1961003"/>
            <a:ext cx="8989764" cy="3880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14020">
              <a:lnSpc>
                <a:spcPct val="115000"/>
              </a:lnSpc>
              <a:spcAft>
                <a:spcPts val="0"/>
              </a:spcAft>
              <a:tabLst>
                <a:tab pos="473710" algn="l"/>
              </a:tabLs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Семейный клуб «Территория творчества» работает по следующим направлениям: </a:t>
            </a:r>
          </a:p>
          <a:p>
            <a:pPr indent="414020">
              <a:lnSpc>
                <a:spcPct val="115000"/>
              </a:lnSpc>
              <a:spcAft>
                <a:spcPts val="0"/>
              </a:spcAft>
              <a:tabLst>
                <a:tab pos="473710" algn="l"/>
              </a:tabLs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Возрождение традиций семейного чтения через духовное единение родителей и детей;</a:t>
            </a:r>
          </a:p>
          <a:p>
            <a:pPr indent="414020">
              <a:lnSpc>
                <a:spcPct val="115000"/>
              </a:lnSpc>
              <a:spcAft>
                <a:spcPts val="0"/>
              </a:spcAft>
              <a:tabLst>
                <a:tab pos="473710" algn="l"/>
              </a:tabLs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Творческая реализация детей и молодежи;</a:t>
            </a:r>
          </a:p>
          <a:p>
            <a:pPr indent="414020">
              <a:lnSpc>
                <a:spcPct val="115000"/>
              </a:lnSpc>
              <a:spcAft>
                <a:spcPts val="0"/>
              </a:spcAft>
              <a:tabLst>
                <a:tab pos="473710" algn="l"/>
              </a:tabLs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Продвижение книги и чтения.</a:t>
            </a:r>
          </a:p>
          <a:p>
            <a:pPr indent="414020">
              <a:lnSpc>
                <a:spcPct val="115000"/>
              </a:lnSpc>
              <a:spcAft>
                <a:spcPts val="0"/>
              </a:spcAft>
              <a:tabLst>
                <a:tab pos="473710" algn="l"/>
              </a:tabLs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 из аспектов работы библиотеки направлен на распространение среди детей знаний о культуре и традициях России.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105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1" y="0"/>
            <a:ext cx="12074487" cy="67147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0333" y="649995"/>
            <a:ext cx="10388905" cy="6400800"/>
          </a:xfrm>
        </p:spPr>
        <p:txBody>
          <a:bodyPr>
            <a:normAutofit/>
          </a:bodyPr>
          <a:lstStyle/>
          <a:p>
            <a:endParaRPr lang="en-US" sz="5900" b="1" dirty="0" smtClean="0"/>
          </a:p>
          <a:p>
            <a:endParaRPr lang="ru-RU" sz="5100" dirty="0"/>
          </a:p>
          <a:p>
            <a:r>
              <a:rPr lang="ru-RU" sz="5100" b="1" dirty="0"/>
              <a:t> </a:t>
            </a:r>
            <a:endParaRPr lang="ru-RU" sz="5100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929568"/>
            <a:ext cx="84242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Девиз Клуба</a:t>
            </a:r>
            <a:endParaRPr lang="ru-RU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1177" y="1845757"/>
            <a:ext cx="9867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 губи ты жизнь бездельем, занимайся рукодельем!»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534" y="2560992"/>
            <a:ext cx="4828250" cy="319793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50" y="2632089"/>
            <a:ext cx="4495855" cy="297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685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13" y="143220"/>
            <a:ext cx="12074487" cy="67147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8979" y="4579957"/>
            <a:ext cx="10620260" cy="2470838"/>
          </a:xfrm>
        </p:spPr>
        <p:txBody>
          <a:bodyPr>
            <a:normAutofit fontScale="62500" lnSpcReduction="20000"/>
          </a:bodyPr>
          <a:lstStyle/>
          <a:p>
            <a:endParaRPr lang="en-US" sz="5900" b="1" dirty="0" smtClean="0"/>
          </a:p>
          <a:p>
            <a:endParaRPr lang="ru-RU" sz="5100" dirty="0"/>
          </a:p>
          <a:p>
            <a:r>
              <a:rPr lang="ru-RU" sz="5100" b="1" dirty="0"/>
              <a:t> </a:t>
            </a:r>
            <a:endParaRPr lang="ru-RU" sz="5100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9" name="Рисунок 8"/>
          <p:cNvPicPr/>
          <p:nvPr/>
        </p:nvPicPr>
        <p:blipFill rotWithShape="1">
          <a:blip r:embed="rId3"/>
          <a:srcRect t="16118" b="14241"/>
          <a:stretch/>
        </p:blipFill>
        <p:spPr>
          <a:xfrm>
            <a:off x="7244510" y="1163371"/>
            <a:ext cx="3806327" cy="230375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1388125" y="1311007"/>
            <a:ext cx="66321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эмблема: 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дорогу , ведущую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пониманию, доброте, мудрости.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0800000" flipV="1">
            <a:off x="1828798" y="3571733"/>
            <a:ext cx="88392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«Если творчеством горишь, смех, веселье не таишь, бодрость духа не упала и идейность  не пропала, если дружбой дорожишь ты в наш клуб запишись!»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666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763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6712" y="649995"/>
            <a:ext cx="9922526" cy="6400800"/>
          </a:xfrm>
        </p:spPr>
        <p:txBody>
          <a:bodyPr>
            <a:normAutofit/>
          </a:bodyPr>
          <a:lstStyle/>
          <a:p>
            <a:endParaRPr lang="en-US" sz="5900" b="1" dirty="0" smtClean="0"/>
          </a:p>
          <a:p>
            <a:endParaRPr lang="ru-RU" sz="51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Регулярность заседаний;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интересов каждого участника;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Партнёрские связи со школами и другими учреждениями;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отчеты по результатам деятельности клуба.</a:t>
            </a:r>
          </a:p>
          <a:p>
            <a:pPr algn="l"/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30496" y="870333"/>
            <a:ext cx="9691171" cy="390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6602" y="1122363"/>
            <a:ext cx="108516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приемы, работающие на сохранность КФ, </a:t>
            </a: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контингента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занимающихся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648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6" y="143220"/>
            <a:ext cx="12074487" cy="67147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0333" y="649995"/>
            <a:ext cx="10388905" cy="6400800"/>
          </a:xfrm>
        </p:spPr>
        <p:txBody>
          <a:bodyPr>
            <a:normAutofit/>
          </a:bodyPr>
          <a:lstStyle/>
          <a:p>
            <a:endParaRPr lang="ru-RU" sz="32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Мастер-класс «Доброе сердце»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endParaRPr lang="ru-RU" sz="5100" dirty="0"/>
          </a:p>
          <a:p>
            <a:r>
              <a:rPr lang="ru-RU" sz="5100" b="1" dirty="0"/>
              <a:t> </a:t>
            </a:r>
            <a:endParaRPr lang="ru-RU" sz="5100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71152" y="16084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428" y="2126528"/>
            <a:ext cx="4480137" cy="335819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0751" y="2159780"/>
            <a:ext cx="4436821" cy="332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869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6" y="143220"/>
            <a:ext cx="12074487" cy="67147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0333" y="649995"/>
            <a:ext cx="10388905" cy="6400800"/>
          </a:xfrm>
        </p:spPr>
        <p:txBody>
          <a:bodyPr>
            <a:normAutofit/>
          </a:bodyPr>
          <a:lstStyle/>
          <a:p>
            <a:endParaRPr lang="en-US" sz="5900" b="1" dirty="0" smtClean="0"/>
          </a:p>
          <a:p>
            <a:endParaRPr lang="ru-RU" sz="5100" dirty="0"/>
          </a:p>
          <a:p>
            <a:r>
              <a:rPr lang="ru-RU" sz="5100" b="1" dirty="0"/>
              <a:t> </a:t>
            </a:r>
            <a:endParaRPr lang="ru-RU" sz="5100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592" y="1790210"/>
            <a:ext cx="2543295" cy="19065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125" y="3320225"/>
            <a:ext cx="3849787" cy="25498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120" y="1463280"/>
            <a:ext cx="2803623" cy="18569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660" y="3739083"/>
            <a:ext cx="3227798" cy="21378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1" y="505050"/>
            <a:ext cx="683780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–класс «Живые страницы»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 литературному произведению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А.С.Пушкина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«Сказка о рыбаке и рыбке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131926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2202"/>
            <a:ext cx="12192000" cy="66763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0333" y="649995"/>
            <a:ext cx="10388905" cy="6400800"/>
          </a:xfrm>
        </p:spPr>
        <p:txBody>
          <a:bodyPr>
            <a:normAutofit/>
          </a:bodyPr>
          <a:lstStyle/>
          <a:p>
            <a:endParaRPr lang="en-US" sz="5900" b="1" dirty="0" smtClean="0"/>
          </a:p>
          <a:p>
            <a:endParaRPr lang="ru-RU" sz="5100" dirty="0"/>
          </a:p>
          <a:p>
            <a:r>
              <a:rPr lang="ru-RU" sz="5100" b="1" dirty="0"/>
              <a:t> </a:t>
            </a:r>
            <a:endParaRPr lang="ru-RU" sz="5100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5923" y="782199"/>
            <a:ext cx="9760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«Мастер-класс по изготовлению открыток» 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5945" y="1831273"/>
            <a:ext cx="2779384" cy="27793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4375" y="1756979"/>
            <a:ext cx="2322777" cy="31031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495" y="2558995"/>
            <a:ext cx="2364267" cy="31523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743" y="2838942"/>
            <a:ext cx="2224293" cy="296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35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283" y="104775"/>
            <a:ext cx="12280135" cy="67532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0333" y="649995"/>
            <a:ext cx="10388905" cy="6400800"/>
          </a:xfrm>
        </p:spPr>
        <p:txBody>
          <a:bodyPr>
            <a:normAutofit/>
          </a:bodyPr>
          <a:lstStyle/>
          <a:p>
            <a:endParaRPr lang="en-US" sz="5900" b="1" dirty="0" smtClean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368626" y="649995"/>
            <a:ext cx="74804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«Мастер-класс на праздник»</a:t>
            </a:r>
            <a:endParaRPr lang="ru-RU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741" y="1512251"/>
            <a:ext cx="3006431" cy="400857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0093" y="1330275"/>
            <a:ext cx="1564846" cy="209007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5895" y="1115787"/>
            <a:ext cx="1608799" cy="214506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691" y="3633032"/>
            <a:ext cx="1551083" cy="20681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2461" y="3516538"/>
            <a:ext cx="1774090" cy="236545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4799" y="3646837"/>
            <a:ext cx="1798476" cy="240203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3423" y="1357881"/>
            <a:ext cx="1695172" cy="226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454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6" y="143220"/>
            <a:ext cx="12074487" cy="67147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0333" y="649995"/>
            <a:ext cx="10388905" cy="6400800"/>
          </a:xfrm>
        </p:spPr>
        <p:txBody>
          <a:bodyPr>
            <a:normAutofit/>
          </a:bodyPr>
          <a:lstStyle/>
          <a:p>
            <a:endParaRPr lang="en-US" sz="5900" b="1" dirty="0" smtClean="0"/>
          </a:p>
          <a:p>
            <a:endParaRPr lang="ru-RU" sz="5100" dirty="0"/>
          </a:p>
          <a:p>
            <a:r>
              <a:rPr lang="ru-RU" sz="5100" b="1" dirty="0"/>
              <a:t> </a:t>
            </a:r>
            <a:endParaRPr lang="ru-RU" sz="5100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950" y="1900493"/>
            <a:ext cx="2363577" cy="315143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361" y="1511769"/>
            <a:ext cx="2582296" cy="344306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 flipH="1">
            <a:off x="2243769" y="471721"/>
            <a:ext cx="66518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– класс «Подарок маме»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990" y="1473309"/>
            <a:ext cx="1887740" cy="410378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914311" y="2067127"/>
            <a:ext cx="1433753" cy="311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52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13" y="0"/>
            <a:ext cx="12074487" cy="67147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0333" y="649995"/>
            <a:ext cx="10388905" cy="6400800"/>
          </a:xfrm>
        </p:spPr>
        <p:txBody>
          <a:bodyPr>
            <a:normAutofit/>
          </a:bodyPr>
          <a:lstStyle/>
          <a:p>
            <a:endParaRPr lang="en-US" sz="5900" b="1" dirty="0" smtClean="0"/>
          </a:p>
          <a:p>
            <a:endParaRPr lang="ru-RU" sz="5100" dirty="0"/>
          </a:p>
          <a:p>
            <a:r>
              <a:rPr lang="ru-RU" sz="5100" b="1" dirty="0"/>
              <a:t> </a:t>
            </a:r>
            <a:endParaRPr lang="ru-RU" sz="5100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277957" y="786349"/>
            <a:ext cx="9595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– класс «Праздничная Георгиевская ленточка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697" y="1571418"/>
            <a:ext cx="2786776" cy="18449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254" y="1424485"/>
            <a:ext cx="2902512" cy="19224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59" y="3845977"/>
            <a:ext cx="2858154" cy="189306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071" y="3483511"/>
            <a:ext cx="3524524" cy="233442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5366" y="1459052"/>
            <a:ext cx="3212870" cy="180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998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1" y="0"/>
            <a:ext cx="12074487" cy="67147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0333" y="649995"/>
            <a:ext cx="10388905" cy="6400800"/>
          </a:xfrm>
        </p:spPr>
        <p:txBody>
          <a:bodyPr>
            <a:normAutofit/>
          </a:bodyPr>
          <a:lstStyle/>
          <a:p>
            <a:endParaRPr lang="en-US" sz="5900" b="1" dirty="0" smtClean="0"/>
          </a:p>
          <a:p>
            <a:endParaRPr lang="ru-RU" sz="5100" dirty="0"/>
          </a:p>
          <a:p>
            <a:r>
              <a:rPr lang="ru-RU" sz="5100" b="1" dirty="0"/>
              <a:t> </a:t>
            </a:r>
            <a:endParaRPr lang="ru-RU" sz="5100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884" y="1273788"/>
            <a:ext cx="3304565" cy="24784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79643" y="786348"/>
            <a:ext cx="6422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семейного общения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728" y="1248013"/>
            <a:ext cx="3677743" cy="24359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643" y="3777987"/>
            <a:ext cx="3396615" cy="22497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6000" y="3705524"/>
            <a:ext cx="3468045" cy="229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62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" y="11015"/>
            <a:ext cx="12131102" cy="67462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0333" y="649995"/>
            <a:ext cx="10388905" cy="6400800"/>
          </a:xfrm>
        </p:spPr>
        <p:txBody>
          <a:bodyPr>
            <a:normAutofit/>
          </a:bodyPr>
          <a:lstStyle/>
          <a:p>
            <a:endParaRPr lang="en-US" sz="5900" b="1" dirty="0" smtClean="0"/>
          </a:p>
          <a:p>
            <a:endParaRPr lang="ru-RU" sz="5100" dirty="0"/>
          </a:p>
          <a:p>
            <a:r>
              <a:rPr lang="ru-RU" sz="5100" b="1" dirty="0"/>
              <a:t> </a:t>
            </a:r>
            <a:endParaRPr lang="ru-RU" sz="5100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344059" y="828847"/>
            <a:ext cx="9323942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проекты библиотеки, в которых участники КФ принимают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</a:t>
            </a:r>
            <a:endParaRPr lang="ru-RU" sz="20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06030" y="2540467"/>
            <a:ext cx="51864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Сотрудники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детской библиотеки «им. С.П. </a:t>
            </a:r>
            <a:r>
              <a:rPr lang="ru-RU" sz="2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Мосияша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20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инициативная группа, в которую вошли активисты клуба «Территория творчества» приняли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в конкурсе «Со мной регион успешнее»,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выиграли грант в размере-  49 900 тыс. руб.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779" y="1852680"/>
            <a:ext cx="4595110" cy="304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608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6736" y="-154236"/>
            <a:ext cx="12577521" cy="6887416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0333" y="649995"/>
            <a:ext cx="10388905" cy="6400800"/>
          </a:xfrm>
        </p:spPr>
        <p:txBody>
          <a:bodyPr>
            <a:normAutofit/>
          </a:bodyPr>
          <a:lstStyle/>
          <a:p>
            <a:endParaRPr lang="en-US" sz="5900" b="1" dirty="0" smtClean="0"/>
          </a:p>
          <a:p>
            <a:endParaRPr lang="ru-RU" sz="5100" dirty="0"/>
          </a:p>
          <a:p>
            <a:r>
              <a:rPr lang="ru-RU" sz="5100" b="1" dirty="0"/>
              <a:t> </a:t>
            </a:r>
            <a:endParaRPr lang="ru-RU" sz="5100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b="1" dirty="0" smtClean="0"/>
          </a:p>
          <a:p>
            <a:endParaRPr lang="ru-RU" b="1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b="1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30496" y="870333"/>
            <a:ext cx="9691171" cy="390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32762" y="1261017"/>
            <a:ext cx="7323414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4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     Марафон «Мы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вновь читаем </a:t>
            </a:r>
            <a:endParaRPr lang="ru-RU" sz="14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       Пушкинские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строки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…» </a:t>
            </a:r>
            <a:endParaRPr lang="ru-RU" sz="2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463" y="1508841"/>
            <a:ext cx="2771100" cy="18354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734" y="1686846"/>
            <a:ext cx="2329101" cy="17468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27075" y="2953785"/>
            <a:ext cx="5332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 детства «Здравствуй, солнечное лето!»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962661" y="4715219"/>
            <a:ext cx="33711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400" dirty="0" smtClean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400" b="1" dirty="0" smtClean="0">
              <a:solidFill>
                <a:srgbClr val="333333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Всероссийская акция </a:t>
            </a:r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400" b="1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Библионочь</a:t>
            </a:r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</a:t>
            </a:r>
            <a:r>
              <a:rPr lang="ru-RU" sz="14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2021»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3999" y="3092444"/>
            <a:ext cx="440307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   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Акция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«Особенные детки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».</a:t>
            </a:r>
            <a:endParaRPr lang="ru-RU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484" y="3900648"/>
            <a:ext cx="2613351" cy="169136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764" y="4061663"/>
            <a:ext cx="1742816" cy="130711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-400755" y="496883"/>
            <a:ext cx="12561540" cy="999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библиотеки,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которых участники КФ принимают участие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C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375" y="1733385"/>
            <a:ext cx="2215715" cy="166178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937" y="3988900"/>
            <a:ext cx="2391679" cy="158409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206" y="3900647"/>
            <a:ext cx="1244730" cy="165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37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0025" y="1"/>
            <a:ext cx="1233202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9991" y="1850834"/>
            <a:ext cx="9959248" cy="5199961"/>
          </a:xfrm>
        </p:spPr>
        <p:txBody>
          <a:bodyPr>
            <a:normAutofit/>
          </a:bodyPr>
          <a:lstStyle/>
          <a:p>
            <a:endParaRPr lang="en-US" sz="5900" b="1" dirty="0" smtClean="0"/>
          </a:p>
          <a:p>
            <a:endParaRPr lang="ru-RU" sz="5100" dirty="0"/>
          </a:p>
          <a:p>
            <a:r>
              <a:rPr lang="ru-RU" sz="5100" b="1" dirty="0"/>
              <a:t> </a:t>
            </a:r>
            <a:endParaRPr lang="ru-RU" sz="5100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32762" y="1105837"/>
            <a:ext cx="7670732" cy="3138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050" dirty="0" smtClean="0">
              <a:solidFill>
                <a:srgbClr val="C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050" dirty="0">
              <a:solidFill>
                <a:srgbClr val="C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Активисты клуба приняли участие в   </a:t>
            </a:r>
            <a:r>
              <a:rPr lang="ru-RU" sz="2000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патриотической акции "Красный тюльпан" </a:t>
            </a:r>
            <a:r>
              <a:rPr lang="ru-RU" sz="2000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рамках презентации книги «Солдат войны не выбирает». Цель акции – сохранить память о земляках, исполнивших свой служебный долг в Афганистане, Чечне и других «горячих точках». В знак уважения к нашим соотечественникам, проявившим самоотверженность и преданность Родине в боевых действиях за пределами нашей страны, </a:t>
            </a:r>
            <a:r>
              <a:rPr lang="ru-RU" sz="2000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члены клуба изготовили более 50 </a:t>
            </a:r>
            <a:r>
              <a:rPr lang="ru-RU" sz="2000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красных тюльпанов </a:t>
            </a:r>
            <a:r>
              <a:rPr lang="ru-RU" sz="2000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технике «оригами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78795" y="793215"/>
            <a:ext cx="778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Патриотическая акция «Красный тюльпан»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un9-56.userapi.com/impg/s2ykyOAVtZDU4yOjGFDIEwKDPMTnhpcD0nHzqg/281l502-0fc.jpg?size=943x1680&amp;quality=96&amp;sign=501bb547d9a6cb2ec116cce1b9809226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404" y="1654003"/>
            <a:ext cx="2394184" cy="426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68.userapi.com/impg/y84Jwn1s3KS4DfABP8pYtPpQ58X0scoQqrye3w/7WQQYDPt9po.jpg?size=1680x943&amp;quality=96&amp;sign=ce275293b8b7eb256e38c42b2694995a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349" y="4203153"/>
            <a:ext cx="3370697" cy="189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9752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2202"/>
            <a:ext cx="12192000" cy="66763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0333" y="6202495"/>
            <a:ext cx="10388905" cy="848299"/>
          </a:xfrm>
        </p:spPr>
        <p:txBody>
          <a:bodyPr>
            <a:normAutofit fontScale="25000" lnSpcReduction="20000"/>
          </a:bodyPr>
          <a:lstStyle/>
          <a:p>
            <a:endParaRPr lang="en-US" sz="5900" b="1" dirty="0" smtClean="0"/>
          </a:p>
          <a:p>
            <a:endParaRPr lang="ru-RU" sz="5100" dirty="0"/>
          </a:p>
          <a:p>
            <a:r>
              <a:rPr lang="ru-RU" sz="5100" b="1" dirty="0"/>
              <a:t> </a:t>
            </a:r>
            <a:endParaRPr lang="ru-RU" sz="5100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30496" y="870333"/>
            <a:ext cx="9691171" cy="390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21157" y="277625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524000" y="2251179"/>
            <a:ext cx="9543403" cy="258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30495" y="880077"/>
            <a:ext cx="93423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 клуб – это неповторимый мир семейного творчества  и фантазии, который захватывает своим многообразием. Всех кто любит креатив и творчество приглашаем в  семейный клуб «Территория творчества» </a:t>
            </a:r>
            <a:endParaRPr lang="ru-RU" sz="32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58439" y="4990641"/>
            <a:ext cx="5809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подготовила Исаева С.Д.- заведующая детской библиотекой «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им.С.П.Мосияша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МКУК «ЦБС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Чистоозёрного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9113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1199</TotalTime>
  <Words>485</Words>
  <Application>Microsoft Office PowerPoint</Application>
  <PresentationFormat>Широкоэкранный</PresentationFormat>
  <Paragraphs>226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           </vt:lpstr>
      <vt:lpstr>           </vt:lpstr>
      <vt:lpstr>           </vt:lpstr>
      <vt:lpstr>           </vt:lpstr>
      <vt:lpstr>           </vt:lpstr>
      <vt:lpstr>           </vt:lpstr>
      <vt:lpstr>           </vt:lpstr>
      <vt:lpstr>           </vt:lpstr>
      <vt:lpstr>           </vt:lpstr>
      <vt:lpstr>           </vt:lpstr>
      <vt:lpstr>           </vt:lpstr>
      <vt:lpstr>           </vt:lpstr>
      <vt:lpstr>           </vt:lpstr>
      <vt:lpstr>           </vt:lpstr>
      <vt:lpstr>           </vt:lpstr>
      <vt:lpstr>           </vt:lpstr>
      <vt:lpstr>           </vt:lpstr>
      <vt:lpstr>           </vt:lpstr>
      <vt:lpstr>         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Конкурсная работа  участника профессионального конкурса  актуальных форматов работы библиотек с молодежью  «EX PROFESSO (со знанием дела)»   Номинация  «Библиотека – площадка для самореализации молодежи»     Название «Узнавай и удивляйся, мастери и развлекайся»</dc:title>
  <dc:creator>Пользователь</dc:creator>
  <cp:lastModifiedBy>Пользователь</cp:lastModifiedBy>
  <cp:revision>52</cp:revision>
  <dcterms:created xsi:type="dcterms:W3CDTF">2022-08-30T09:50:13Z</dcterms:created>
  <dcterms:modified xsi:type="dcterms:W3CDTF">2022-09-12T09:04:20Z</dcterms:modified>
</cp:coreProperties>
</file>